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257" r:id="rId2"/>
    <p:sldId id="608" r:id="rId3"/>
    <p:sldId id="578" r:id="rId4"/>
    <p:sldId id="587" r:id="rId5"/>
    <p:sldId id="604" r:id="rId6"/>
    <p:sldId id="605" r:id="rId7"/>
    <p:sldId id="606" r:id="rId8"/>
    <p:sldId id="610" r:id="rId9"/>
    <p:sldId id="601" r:id="rId10"/>
  </p:sldIdLst>
  <p:sldSz cx="9144000" cy="6858000" type="screen4x3"/>
  <p:notesSz cx="6735763" cy="986948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BBB6E57E-E2B5-4A22-9B5C-9AA0E7BF7A75}">
          <p14:sldIdLst>
            <p14:sldId id="257"/>
            <p14:sldId id="608"/>
            <p14:sldId id="578"/>
            <p14:sldId id="587"/>
            <p14:sldId id="604"/>
            <p14:sldId id="605"/>
            <p14:sldId id="606"/>
            <p14:sldId id="610"/>
            <p14:sldId id="601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2699"/>
    <a:srgbClr val="FFFF00"/>
    <a:srgbClr val="FFFF99"/>
    <a:srgbClr val="FFFF66"/>
    <a:srgbClr val="002060"/>
    <a:srgbClr val="FFCCFF"/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18" autoAdjust="0"/>
    <p:restoredTop sz="87790" autoAdjust="0"/>
  </p:normalViewPr>
  <p:slideViewPr>
    <p:cSldViewPr>
      <p:cViewPr>
        <p:scale>
          <a:sx n="50" d="100"/>
          <a:sy n="50" d="100"/>
        </p:scale>
        <p:origin x="-3414" y="-14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5E526D-C588-42B6-B9C8-FF8B9138C073}" type="doc">
      <dgm:prSet loTypeId="urn:microsoft.com/office/officeart/2005/8/layout/vList2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DF215B55-FBA2-4951-8E15-CD1848BDFC01}">
      <dgm:prSet phldrT="[Текст]"/>
      <dgm:spPr/>
      <dgm:t>
        <a:bodyPr/>
        <a:lstStyle/>
        <a:p>
          <a:r>
            <a:rPr lang="ru-RU" b="1" dirty="0" smtClean="0">
              <a:solidFill>
                <a:schemeClr val="tx2">
                  <a:lumMod val="75000"/>
                </a:schemeClr>
              </a:solidFill>
            </a:rPr>
            <a:t>Работники ППЭ</a:t>
          </a:r>
          <a:endParaRPr lang="ru-RU" b="1" dirty="0">
            <a:solidFill>
              <a:schemeClr val="tx2">
                <a:lumMod val="75000"/>
              </a:schemeClr>
            </a:solidFill>
          </a:endParaRPr>
        </a:p>
      </dgm:t>
    </dgm:pt>
    <dgm:pt modelId="{AE5C9326-93F7-480F-9393-274F9465FBC4}" type="parTrans" cxnId="{1DCA2821-72C9-44E1-B8B9-62ABE0D92DDD}">
      <dgm:prSet/>
      <dgm:spPr/>
      <dgm:t>
        <a:bodyPr/>
        <a:lstStyle/>
        <a:p>
          <a:endParaRPr lang="ru-RU"/>
        </a:p>
      </dgm:t>
    </dgm:pt>
    <dgm:pt modelId="{3B23F1CE-4934-42A1-B53C-31F85D6B5D6D}" type="sibTrans" cxnId="{1DCA2821-72C9-44E1-B8B9-62ABE0D92DDD}">
      <dgm:prSet/>
      <dgm:spPr/>
      <dgm:t>
        <a:bodyPr/>
        <a:lstStyle/>
        <a:p>
          <a:endParaRPr lang="ru-RU"/>
        </a:p>
      </dgm:t>
    </dgm:pt>
    <dgm:pt modelId="{FE440077-D4FB-47D9-8B3D-1A87A561ABAB}">
      <dgm:prSet phldrT="[Текст]"/>
      <dgm:spPr/>
      <dgm:t>
        <a:bodyPr/>
        <a:lstStyle/>
        <a:p>
          <a:r>
            <a:rPr lang="ru-RU" b="1" dirty="0" smtClean="0">
              <a:solidFill>
                <a:srgbClr val="FF0000"/>
              </a:solidFill>
            </a:rPr>
            <a:t>Не должны являться близкими родственниками, супругами, усыновителями участников экзамена, а также их учителями (то есть не должны иметь личной заинтересованности)</a:t>
          </a:r>
          <a:endParaRPr lang="ru-RU" b="1" dirty="0">
            <a:solidFill>
              <a:srgbClr val="FF0000"/>
            </a:solidFill>
          </a:endParaRPr>
        </a:p>
      </dgm:t>
    </dgm:pt>
    <dgm:pt modelId="{2FC6B2F8-A444-4172-94F3-FB1DAF919C08}" type="parTrans" cxnId="{CD7BC3CF-CAA2-4176-9AAC-12C1BAE4BE71}">
      <dgm:prSet/>
      <dgm:spPr/>
      <dgm:t>
        <a:bodyPr/>
        <a:lstStyle/>
        <a:p>
          <a:endParaRPr lang="ru-RU"/>
        </a:p>
      </dgm:t>
    </dgm:pt>
    <dgm:pt modelId="{938BF9B8-586F-4FA4-910E-C9A06F32A58B}" type="sibTrans" cxnId="{CD7BC3CF-CAA2-4176-9AAC-12C1BAE4BE71}">
      <dgm:prSet/>
      <dgm:spPr/>
      <dgm:t>
        <a:bodyPr/>
        <a:lstStyle/>
        <a:p>
          <a:endParaRPr lang="ru-RU"/>
        </a:p>
      </dgm:t>
    </dgm:pt>
    <dgm:pt modelId="{C64B0756-20DC-47F9-8CC2-BCFD31D00129}">
      <dgm:prSet phldrT="[Текст]"/>
      <dgm:spPr/>
      <dgm:t>
        <a:bodyPr/>
        <a:lstStyle/>
        <a:p>
          <a:r>
            <a:rPr lang="ru-RU" b="1" dirty="0" smtClean="0">
              <a:solidFill>
                <a:schemeClr val="tx2">
                  <a:lumMod val="75000"/>
                </a:schemeClr>
              </a:solidFill>
            </a:rPr>
            <a:t>Опоздание участника на экзамен</a:t>
          </a:r>
          <a:endParaRPr lang="ru-RU" b="1" dirty="0">
            <a:solidFill>
              <a:schemeClr val="tx2">
                <a:lumMod val="75000"/>
              </a:schemeClr>
            </a:solidFill>
          </a:endParaRPr>
        </a:p>
      </dgm:t>
    </dgm:pt>
    <dgm:pt modelId="{7B6D9374-B3B4-4761-A4B8-C03D9C14F66F}" type="parTrans" cxnId="{003810FA-7F15-4627-96E4-EC5FFC66F9C6}">
      <dgm:prSet/>
      <dgm:spPr/>
      <dgm:t>
        <a:bodyPr/>
        <a:lstStyle/>
        <a:p>
          <a:endParaRPr lang="ru-RU"/>
        </a:p>
      </dgm:t>
    </dgm:pt>
    <dgm:pt modelId="{1635735E-C771-4E65-B62A-EF6372BABAA2}" type="sibTrans" cxnId="{003810FA-7F15-4627-96E4-EC5FFC66F9C6}">
      <dgm:prSet/>
      <dgm:spPr/>
      <dgm:t>
        <a:bodyPr/>
        <a:lstStyle/>
        <a:p>
          <a:endParaRPr lang="ru-RU"/>
        </a:p>
      </dgm:t>
    </dgm:pt>
    <dgm:pt modelId="{B1F5E943-D4F6-457D-AD7E-3B906AB8E846}">
      <dgm:prSet phldrT="[Текст]"/>
      <dgm:spPr/>
      <dgm:t>
        <a:bodyPr/>
        <a:lstStyle/>
        <a:p>
          <a:r>
            <a:rPr lang="ru-RU" b="1" dirty="0" smtClean="0">
              <a:solidFill>
                <a:srgbClr val="FF0000"/>
              </a:solidFill>
            </a:rPr>
            <a:t>Время не продлевается, инструктаж не проводится, аудиозапись повторно не включается</a:t>
          </a:r>
          <a:endParaRPr lang="ru-RU" b="1" dirty="0">
            <a:solidFill>
              <a:srgbClr val="FF0000"/>
            </a:solidFill>
          </a:endParaRPr>
        </a:p>
      </dgm:t>
    </dgm:pt>
    <dgm:pt modelId="{D339F614-AE6A-447D-B6EF-8E28FFE732D3}" type="parTrans" cxnId="{1AF98DEB-D6E5-4396-B022-CABFC707F611}">
      <dgm:prSet/>
      <dgm:spPr/>
      <dgm:t>
        <a:bodyPr/>
        <a:lstStyle/>
        <a:p>
          <a:endParaRPr lang="ru-RU"/>
        </a:p>
      </dgm:t>
    </dgm:pt>
    <dgm:pt modelId="{860D66A0-D0C9-48BC-8075-928B46963241}" type="sibTrans" cxnId="{1AF98DEB-D6E5-4396-B022-CABFC707F611}">
      <dgm:prSet/>
      <dgm:spPr/>
      <dgm:t>
        <a:bodyPr/>
        <a:lstStyle/>
        <a:p>
          <a:endParaRPr lang="ru-RU"/>
        </a:p>
      </dgm:t>
    </dgm:pt>
    <dgm:pt modelId="{3C8AD7D7-198A-460C-BCE1-59367417DAEC}">
      <dgm:prSet phldrT="[Текст]"/>
      <dgm:spPr/>
      <dgm:t>
        <a:bodyPr/>
        <a:lstStyle/>
        <a:p>
          <a:r>
            <a:rPr lang="ru-RU" b="1" dirty="0" smtClean="0">
              <a:solidFill>
                <a:srgbClr val="FF0000"/>
              </a:solidFill>
            </a:rPr>
            <a:t>Остановка экзамена в случае неявки всех участников в ППЭ в течение двух часов от начала экзамена</a:t>
          </a:r>
          <a:endParaRPr lang="ru-RU" b="1" dirty="0">
            <a:solidFill>
              <a:srgbClr val="FF0000"/>
            </a:solidFill>
          </a:endParaRPr>
        </a:p>
      </dgm:t>
    </dgm:pt>
    <dgm:pt modelId="{5AFC3A73-9DAA-4DB4-AAEE-551CB7557148}" type="parTrans" cxnId="{721129B3-0553-4F75-9E8F-7F61B27B3C45}">
      <dgm:prSet/>
      <dgm:spPr/>
      <dgm:t>
        <a:bodyPr/>
        <a:lstStyle/>
        <a:p>
          <a:endParaRPr lang="ru-RU"/>
        </a:p>
      </dgm:t>
    </dgm:pt>
    <dgm:pt modelId="{A7FC07D3-1BEC-4459-9208-F5479E1A3331}" type="sibTrans" cxnId="{721129B3-0553-4F75-9E8F-7F61B27B3C45}">
      <dgm:prSet/>
      <dgm:spPr/>
      <dgm:t>
        <a:bodyPr/>
        <a:lstStyle/>
        <a:p>
          <a:endParaRPr lang="ru-RU"/>
        </a:p>
      </dgm:t>
    </dgm:pt>
    <dgm:pt modelId="{B15B82C3-3808-42BC-8821-BD3B76AD5E22}">
      <dgm:prSet phldrT="[Текст]"/>
      <dgm:spPr/>
      <dgm:t>
        <a:bodyPr/>
        <a:lstStyle/>
        <a:p>
          <a:r>
            <a:rPr lang="ru-RU" b="1" dirty="0" smtClean="0">
              <a:solidFill>
                <a:schemeClr val="tx2">
                  <a:lumMod val="75000"/>
                </a:schemeClr>
              </a:solidFill>
            </a:rPr>
            <a:t>Повторный пропуск в ППЭ</a:t>
          </a:r>
          <a:endParaRPr lang="ru-RU" b="1" dirty="0">
            <a:solidFill>
              <a:schemeClr val="tx2">
                <a:lumMod val="75000"/>
              </a:schemeClr>
            </a:solidFill>
          </a:endParaRPr>
        </a:p>
      </dgm:t>
    </dgm:pt>
    <dgm:pt modelId="{698830A1-1BFB-4F9C-87FA-923A1553F017}" type="parTrans" cxnId="{5CA14F7B-D1C9-460F-9B2F-65C3D880EDF0}">
      <dgm:prSet/>
      <dgm:spPr/>
    </dgm:pt>
    <dgm:pt modelId="{988FD4C8-06D1-4012-9291-5FCFD3248D87}" type="sibTrans" cxnId="{5CA14F7B-D1C9-460F-9B2F-65C3D880EDF0}">
      <dgm:prSet/>
      <dgm:spPr/>
    </dgm:pt>
    <dgm:pt modelId="{6A438034-72E3-48B6-9984-31680FC637D9}">
      <dgm:prSet/>
      <dgm:spPr/>
      <dgm:t>
        <a:bodyPr/>
        <a:lstStyle/>
        <a:p>
          <a:r>
            <a:rPr lang="ru-RU" b="1" dirty="0" smtClean="0">
              <a:solidFill>
                <a:srgbClr val="FF0000"/>
              </a:solidFill>
            </a:rPr>
            <a:t>Запрещен для лиц, покинувших ППЭ</a:t>
          </a:r>
          <a:endParaRPr lang="ru-RU" b="1" dirty="0">
            <a:solidFill>
              <a:srgbClr val="FF0000"/>
            </a:solidFill>
          </a:endParaRPr>
        </a:p>
      </dgm:t>
    </dgm:pt>
    <dgm:pt modelId="{D80BC280-4DA4-4841-8160-59913634B543}" type="parTrans" cxnId="{955DBBA0-A660-4235-888D-9A456F78506E}">
      <dgm:prSet/>
      <dgm:spPr/>
      <dgm:t>
        <a:bodyPr/>
        <a:lstStyle/>
        <a:p>
          <a:endParaRPr lang="ru-RU"/>
        </a:p>
      </dgm:t>
    </dgm:pt>
    <dgm:pt modelId="{08A2B260-963D-4EF6-841F-1778F66748AA}" type="sibTrans" cxnId="{955DBBA0-A660-4235-888D-9A456F78506E}">
      <dgm:prSet/>
      <dgm:spPr/>
      <dgm:t>
        <a:bodyPr/>
        <a:lstStyle/>
        <a:p>
          <a:endParaRPr lang="ru-RU"/>
        </a:p>
      </dgm:t>
    </dgm:pt>
    <dgm:pt modelId="{1E714963-7266-4BFC-963B-30B1A7A10D71}">
      <dgm:prSet/>
      <dgm:spPr/>
      <dgm:t>
        <a:bodyPr/>
        <a:lstStyle/>
        <a:p>
          <a:r>
            <a:rPr lang="ru-RU" b="1" dirty="0" smtClean="0">
              <a:solidFill>
                <a:schemeClr val="tx2">
                  <a:lumMod val="75000"/>
                </a:schemeClr>
              </a:solidFill>
            </a:rPr>
            <a:t>Смена предметов возможна в ситуациях:</a:t>
          </a:r>
          <a:endParaRPr lang="ru-RU" b="1" dirty="0">
            <a:solidFill>
              <a:schemeClr val="tx2">
                <a:lumMod val="75000"/>
              </a:schemeClr>
            </a:solidFill>
          </a:endParaRPr>
        </a:p>
      </dgm:t>
    </dgm:pt>
    <dgm:pt modelId="{517B8290-C276-4160-96B3-D442299F8EA8}" type="parTrans" cxnId="{474E6B88-062A-4956-99E4-08E589DEFA7F}">
      <dgm:prSet/>
      <dgm:spPr/>
    </dgm:pt>
    <dgm:pt modelId="{7C4D4664-2CE2-4875-9FE8-CAACA5CD8F23}" type="sibTrans" cxnId="{474E6B88-062A-4956-99E4-08E589DEFA7F}">
      <dgm:prSet/>
      <dgm:spPr/>
    </dgm:pt>
    <dgm:pt modelId="{5BF526B5-79B5-4175-B777-29D638C5F3E4}">
      <dgm:prSet/>
      <dgm:spPr/>
      <dgm:t>
        <a:bodyPr/>
        <a:lstStyle/>
        <a:p>
          <a:r>
            <a:rPr lang="ru-RU" b="1" dirty="0" smtClean="0">
              <a:solidFill>
                <a:srgbClr val="FF0000"/>
              </a:solidFill>
            </a:rPr>
            <a:t>За две недели до экзамена - по уважительным причинам, подтвержденным документально</a:t>
          </a:r>
          <a:endParaRPr lang="ru-RU" b="1" dirty="0">
            <a:solidFill>
              <a:srgbClr val="FF0000"/>
            </a:solidFill>
          </a:endParaRPr>
        </a:p>
      </dgm:t>
    </dgm:pt>
    <dgm:pt modelId="{C56670CA-8E4D-4A97-B30A-3213125FE55B}" type="parTrans" cxnId="{6640022A-A9C4-49C8-A65D-96A6B1C38137}">
      <dgm:prSet/>
      <dgm:spPr/>
      <dgm:t>
        <a:bodyPr/>
        <a:lstStyle/>
        <a:p>
          <a:endParaRPr lang="ru-RU"/>
        </a:p>
      </dgm:t>
    </dgm:pt>
    <dgm:pt modelId="{B6B2FC61-1B22-4F12-8B72-F131E25F1A0A}" type="sibTrans" cxnId="{6640022A-A9C4-49C8-A65D-96A6B1C38137}">
      <dgm:prSet/>
      <dgm:spPr/>
      <dgm:t>
        <a:bodyPr/>
        <a:lstStyle/>
        <a:p>
          <a:endParaRPr lang="ru-RU"/>
        </a:p>
      </dgm:t>
    </dgm:pt>
    <dgm:pt modelId="{5B6D5BC1-E47E-4EB8-8DE6-E534D54CD984}">
      <dgm:prSet/>
      <dgm:spPr/>
      <dgm:t>
        <a:bodyPr/>
        <a:lstStyle/>
        <a:p>
          <a:r>
            <a:rPr lang="ru-RU" b="1" dirty="0" smtClean="0">
              <a:solidFill>
                <a:srgbClr val="FF0000"/>
              </a:solidFill>
            </a:rPr>
            <a:t>В случае </a:t>
          </a:r>
          <a:r>
            <a:rPr lang="ru-RU" b="1" dirty="0" err="1" smtClean="0">
              <a:solidFill>
                <a:srgbClr val="FF0000"/>
              </a:solidFill>
            </a:rPr>
            <a:t>непрохождения</a:t>
          </a:r>
          <a:r>
            <a:rPr lang="ru-RU" b="1" dirty="0" smtClean="0">
              <a:solidFill>
                <a:srgbClr val="FF0000"/>
              </a:solidFill>
            </a:rPr>
            <a:t> ГИА-9 в текущем году – при подаче заявления для прохождения ГИА-9 в следующем году</a:t>
          </a:r>
          <a:endParaRPr lang="ru-RU" b="1" dirty="0">
            <a:solidFill>
              <a:srgbClr val="FF0000"/>
            </a:solidFill>
          </a:endParaRPr>
        </a:p>
      </dgm:t>
    </dgm:pt>
    <dgm:pt modelId="{7949C2E1-AD4D-4894-BDFD-FC73310A3727}" type="parTrans" cxnId="{4AE6D5F0-7963-4B8A-B458-F0000EF67900}">
      <dgm:prSet/>
      <dgm:spPr/>
      <dgm:t>
        <a:bodyPr/>
        <a:lstStyle/>
        <a:p>
          <a:endParaRPr lang="ru-RU"/>
        </a:p>
      </dgm:t>
    </dgm:pt>
    <dgm:pt modelId="{71ED1DF2-B052-433B-B132-288675B2F8CB}" type="sibTrans" cxnId="{4AE6D5F0-7963-4B8A-B458-F0000EF67900}">
      <dgm:prSet/>
      <dgm:spPr/>
      <dgm:t>
        <a:bodyPr/>
        <a:lstStyle/>
        <a:p>
          <a:endParaRPr lang="ru-RU"/>
        </a:p>
      </dgm:t>
    </dgm:pt>
    <dgm:pt modelId="{FEB7F6E5-B52C-49DB-9BA5-CF626DC6215F}" type="pres">
      <dgm:prSet presAssocID="{1F5E526D-C588-42B6-B9C8-FF8B9138C07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0327A28-9BC5-4B96-89D1-69006F30392D}" type="pres">
      <dgm:prSet presAssocID="{DF215B55-FBA2-4951-8E15-CD1848BDFC01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91D832-DD18-4DE9-94B3-707425AD7C5A}" type="pres">
      <dgm:prSet presAssocID="{DF215B55-FBA2-4951-8E15-CD1848BDFC01}" presName="childTex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CCC96C-1D91-4A7F-8C1D-5C72CDB95FAB}" type="pres">
      <dgm:prSet presAssocID="{C64B0756-20DC-47F9-8CC2-BCFD31D00129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D0C4F4-9225-4EE4-840B-4503361EAA9B}" type="pres">
      <dgm:prSet presAssocID="{C64B0756-20DC-47F9-8CC2-BCFD31D00129}" presName="childText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B6CFFE-AB7D-4332-B7A7-53B8469DF2D8}" type="pres">
      <dgm:prSet presAssocID="{B15B82C3-3808-42BC-8821-BD3B76AD5E22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F51281-F30B-426A-9403-9CBF989C324B}" type="pres">
      <dgm:prSet presAssocID="{B15B82C3-3808-42BC-8821-BD3B76AD5E22}" presName="childText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AC3B0A-AFB9-46CC-B3A7-3A7AA3460EF1}" type="pres">
      <dgm:prSet presAssocID="{1E714963-7266-4BFC-963B-30B1A7A10D71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926225-C2BE-4FEA-B6E2-7D2FABFE6FBB}" type="pres">
      <dgm:prSet presAssocID="{1E714963-7266-4BFC-963B-30B1A7A10D71}" presName="childText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9AD4D00-3862-49AD-83F6-33E0655026E3}" type="presOf" srcId="{DF215B55-FBA2-4951-8E15-CD1848BDFC01}" destId="{90327A28-9BC5-4B96-89D1-69006F30392D}" srcOrd="0" destOrd="0" presId="urn:microsoft.com/office/officeart/2005/8/layout/vList2"/>
    <dgm:cxn modelId="{5CA14F7B-D1C9-460F-9B2F-65C3D880EDF0}" srcId="{1F5E526D-C588-42B6-B9C8-FF8B9138C073}" destId="{B15B82C3-3808-42BC-8821-BD3B76AD5E22}" srcOrd="2" destOrd="0" parTransId="{698830A1-1BFB-4F9C-87FA-923A1553F017}" sibTransId="{988FD4C8-06D1-4012-9291-5FCFD3248D87}"/>
    <dgm:cxn modelId="{CD7BC3CF-CAA2-4176-9AAC-12C1BAE4BE71}" srcId="{DF215B55-FBA2-4951-8E15-CD1848BDFC01}" destId="{FE440077-D4FB-47D9-8B3D-1A87A561ABAB}" srcOrd="0" destOrd="0" parTransId="{2FC6B2F8-A444-4172-94F3-FB1DAF919C08}" sibTransId="{938BF9B8-586F-4FA4-910E-C9A06F32A58B}"/>
    <dgm:cxn modelId="{629EE3DF-C91C-45AA-817D-960A5E777AA9}" type="presOf" srcId="{FE440077-D4FB-47D9-8B3D-1A87A561ABAB}" destId="{2391D832-DD18-4DE9-94B3-707425AD7C5A}" srcOrd="0" destOrd="0" presId="urn:microsoft.com/office/officeart/2005/8/layout/vList2"/>
    <dgm:cxn modelId="{A6E747FD-4065-4340-BEB5-B9B8DC4E57F3}" type="presOf" srcId="{C64B0756-20DC-47F9-8CC2-BCFD31D00129}" destId="{33CCC96C-1D91-4A7F-8C1D-5C72CDB95FAB}" srcOrd="0" destOrd="0" presId="urn:microsoft.com/office/officeart/2005/8/layout/vList2"/>
    <dgm:cxn modelId="{C3EB215C-D7B1-45D1-965B-18429261F49C}" type="presOf" srcId="{6A438034-72E3-48B6-9984-31680FC637D9}" destId="{17F51281-F30B-426A-9403-9CBF989C324B}" srcOrd="0" destOrd="0" presId="urn:microsoft.com/office/officeart/2005/8/layout/vList2"/>
    <dgm:cxn modelId="{1AF98DEB-D6E5-4396-B022-CABFC707F611}" srcId="{C64B0756-20DC-47F9-8CC2-BCFD31D00129}" destId="{B1F5E943-D4F6-457D-AD7E-3B906AB8E846}" srcOrd="0" destOrd="0" parTransId="{D339F614-AE6A-447D-B6EF-8E28FFE732D3}" sibTransId="{860D66A0-D0C9-48BC-8075-928B46963241}"/>
    <dgm:cxn modelId="{2CDC83D9-7C71-4006-BEBD-1C860DC7E45A}" type="presOf" srcId="{B1F5E943-D4F6-457D-AD7E-3B906AB8E846}" destId="{22D0C4F4-9225-4EE4-840B-4503361EAA9B}" srcOrd="0" destOrd="0" presId="urn:microsoft.com/office/officeart/2005/8/layout/vList2"/>
    <dgm:cxn modelId="{474E6B88-062A-4956-99E4-08E589DEFA7F}" srcId="{1F5E526D-C588-42B6-B9C8-FF8B9138C073}" destId="{1E714963-7266-4BFC-963B-30B1A7A10D71}" srcOrd="3" destOrd="0" parTransId="{517B8290-C276-4160-96B3-D442299F8EA8}" sibTransId="{7C4D4664-2CE2-4875-9FE8-CAACA5CD8F23}"/>
    <dgm:cxn modelId="{003810FA-7F15-4627-96E4-EC5FFC66F9C6}" srcId="{1F5E526D-C588-42B6-B9C8-FF8B9138C073}" destId="{C64B0756-20DC-47F9-8CC2-BCFD31D00129}" srcOrd="1" destOrd="0" parTransId="{7B6D9374-B3B4-4761-A4B8-C03D9C14F66F}" sibTransId="{1635735E-C771-4E65-B62A-EF6372BABAA2}"/>
    <dgm:cxn modelId="{72CA21B6-5A1F-4EE0-A745-37CB3D219B1E}" type="presOf" srcId="{3C8AD7D7-198A-460C-BCE1-59367417DAEC}" destId="{22D0C4F4-9225-4EE4-840B-4503361EAA9B}" srcOrd="0" destOrd="1" presId="urn:microsoft.com/office/officeart/2005/8/layout/vList2"/>
    <dgm:cxn modelId="{4AE6D5F0-7963-4B8A-B458-F0000EF67900}" srcId="{1E714963-7266-4BFC-963B-30B1A7A10D71}" destId="{5B6D5BC1-E47E-4EB8-8DE6-E534D54CD984}" srcOrd="1" destOrd="0" parTransId="{7949C2E1-AD4D-4894-BDFD-FC73310A3727}" sibTransId="{71ED1DF2-B052-433B-B132-288675B2F8CB}"/>
    <dgm:cxn modelId="{1DCA2821-72C9-44E1-B8B9-62ABE0D92DDD}" srcId="{1F5E526D-C588-42B6-B9C8-FF8B9138C073}" destId="{DF215B55-FBA2-4951-8E15-CD1848BDFC01}" srcOrd="0" destOrd="0" parTransId="{AE5C9326-93F7-480F-9393-274F9465FBC4}" sibTransId="{3B23F1CE-4934-42A1-B53C-31F85D6B5D6D}"/>
    <dgm:cxn modelId="{7F63F9B9-3F70-47A3-8154-29678F8120F6}" type="presOf" srcId="{5B6D5BC1-E47E-4EB8-8DE6-E534D54CD984}" destId="{93926225-C2BE-4FEA-B6E2-7D2FABFE6FBB}" srcOrd="0" destOrd="1" presId="urn:microsoft.com/office/officeart/2005/8/layout/vList2"/>
    <dgm:cxn modelId="{8B317CEA-5315-41BE-9B64-E9ED6D264C85}" type="presOf" srcId="{1E714963-7266-4BFC-963B-30B1A7A10D71}" destId="{BEAC3B0A-AFB9-46CC-B3A7-3A7AA3460EF1}" srcOrd="0" destOrd="0" presId="urn:microsoft.com/office/officeart/2005/8/layout/vList2"/>
    <dgm:cxn modelId="{2E250DB4-BF29-4B7B-AA67-D6C6719A474F}" type="presOf" srcId="{5BF526B5-79B5-4175-B777-29D638C5F3E4}" destId="{93926225-C2BE-4FEA-B6E2-7D2FABFE6FBB}" srcOrd="0" destOrd="0" presId="urn:microsoft.com/office/officeart/2005/8/layout/vList2"/>
    <dgm:cxn modelId="{721129B3-0553-4F75-9E8F-7F61B27B3C45}" srcId="{C64B0756-20DC-47F9-8CC2-BCFD31D00129}" destId="{3C8AD7D7-198A-460C-BCE1-59367417DAEC}" srcOrd="1" destOrd="0" parTransId="{5AFC3A73-9DAA-4DB4-AAEE-551CB7557148}" sibTransId="{A7FC07D3-1BEC-4459-9208-F5479E1A3331}"/>
    <dgm:cxn modelId="{3400E383-00A8-4618-9A12-B8A83363D4FA}" type="presOf" srcId="{B15B82C3-3808-42BC-8821-BD3B76AD5E22}" destId="{34B6CFFE-AB7D-4332-B7A7-53B8469DF2D8}" srcOrd="0" destOrd="0" presId="urn:microsoft.com/office/officeart/2005/8/layout/vList2"/>
    <dgm:cxn modelId="{6640022A-A9C4-49C8-A65D-96A6B1C38137}" srcId="{1E714963-7266-4BFC-963B-30B1A7A10D71}" destId="{5BF526B5-79B5-4175-B777-29D638C5F3E4}" srcOrd="0" destOrd="0" parTransId="{C56670CA-8E4D-4A97-B30A-3213125FE55B}" sibTransId="{B6B2FC61-1B22-4F12-8B72-F131E25F1A0A}"/>
    <dgm:cxn modelId="{955DBBA0-A660-4235-888D-9A456F78506E}" srcId="{B15B82C3-3808-42BC-8821-BD3B76AD5E22}" destId="{6A438034-72E3-48B6-9984-31680FC637D9}" srcOrd="0" destOrd="0" parTransId="{D80BC280-4DA4-4841-8160-59913634B543}" sibTransId="{08A2B260-963D-4EF6-841F-1778F66748AA}"/>
    <dgm:cxn modelId="{1EB57D6D-30B1-4DEA-BD4C-A46D5EB86C9C}" type="presOf" srcId="{1F5E526D-C588-42B6-B9C8-FF8B9138C073}" destId="{FEB7F6E5-B52C-49DB-9BA5-CF626DC6215F}" srcOrd="0" destOrd="0" presId="urn:microsoft.com/office/officeart/2005/8/layout/vList2"/>
    <dgm:cxn modelId="{BF925C2B-1733-48CA-ACC8-5E8FB2468EEC}" type="presParOf" srcId="{FEB7F6E5-B52C-49DB-9BA5-CF626DC6215F}" destId="{90327A28-9BC5-4B96-89D1-69006F30392D}" srcOrd="0" destOrd="0" presId="urn:microsoft.com/office/officeart/2005/8/layout/vList2"/>
    <dgm:cxn modelId="{55F73F92-28C0-4EB6-B6ED-B56DCD207DD5}" type="presParOf" srcId="{FEB7F6E5-B52C-49DB-9BA5-CF626DC6215F}" destId="{2391D832-DD18-4DE9-94B3-707425AD7C5A}" srcOrd="1" destOrd="0" presId="urn:microsoft.com/office/officeart/2005/8/layout/vList2"/>
    <dgm:cxn modelId="{6E26B397-0077-4EAB-8E0F-87042E5A480A}" type="presParOf" srcId="{FEB7F6E5-B52C-49DB-9BA5-CF626DC6215F}" destId="{33CCC96C-1D91-4A7F-8C1D-5C72CDB95FAB}" srcOrd="2" destOrd="0" presId="urn:microsoft.com/office/officeart/2005/8/layout/vList2"/>
    <dgm:cxn modelId="{047963A4-C9F5-4B11-9778-66E7A9B15842}" type="presParOf" srcId="{FEB7F6E5-B52C-49DB-9BA5-CF626DC6215F}" destId="{22D0C4F4-9225-4EE4-840B-4503361EAA9B}" srcOrd="3" destOrd="0" presId="urn:microsoft.com/office/officeart/2005/8/layout/vList2"/>
    <dgm:cxn modelId="{DD4D7F1C-CEDB-4B19-A322-14D2E09B1F57}" type="presParOf" srcId="{FEB7F6E5-B52C-49DB-9BA5-CF626DC6215F}" destId="{34B6CFFE-AB7D-4332-B7A7-53B8469DF2D8}" srcOrd="4" destOrd="0" presId="urn:microsoft.com/office/officeart/2005/8/layout/vList2"/>
    <dgm:cxn modelId="{25F06A8D-55D6-4D2C-BD82-303371A05F38}" type="presParOf" srcId="{FEB7F6E5-B52C-49DB-9BA5-CF626DC6215F}" destId="{17F51281-F30B-426A-9403-9CBF989C324B}" srcOrd="5" destOrd="0" presId="urn:microsoft.com/office/officeart/2005/8/layout/vList2"/>
    <dgm:cxn modelId="{36E1226A-B28E-4F2E-B8BB-C7F673E46C84}" type="presParOf" srcId="{FEB7F6E5-B52C-49DB-9BA5-CF626DC6215F}" destId="{BEAC3B0A-AFB9-46CC-B3A7-3A7AA3460EF1}" srcOrd="6" destOrd="0" presId="urn:microsoft.com/office/officeart/2005/8/layout/vList2"/>
    <dgm:cxn modelId="{51949D62-77C9-417C-9F2E-0146537367AB}" type="presParOf" srcId="{FEB7F6E5-B52C-49DB-9BA5-CF626DC6215F}" destId="{93926225-C2BE-4FEA-B6E2-7D2FABFE6FBB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327A28-9BC5-4B96-89D1-69006F30392D}">
      <dsp:nvSpPr>
        <dsp:cNvPr id="0" name=""/>
        <dsp:cNvSpPr/>
      </dsp:nvSpPr>
      <dsp:spPr>
        <a:xfrm>
          <a:off x="0" y="110681"/>
          <a:ext cx="7984183" cy="45571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solidFill>
                <a:schemeClr val="tx2">
                  <a:lumMod val="75000"/>
                </a:schemeClr>
              </a:solidFill>
            </a:rPr>
            <a:t>Работники ППЭ</a:t>
          </a:r>
          <a:endParaRPr lang="ru-RU" sz="19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22246" y="132927"/>
        <a:ext cx="7939691" cy="411223"/>
      </dsp:txXfrm>
    </dsp:sp>
    <dsp:sp modelId="{2391D832-DD18-4DE9-94B3-707425AD7C5A}">
      <dsp:nvSpPr>
        <dsp:cNvPr id="0" name=""/>
        <dsp:cNvSpPr/>
      </dsp:nvSpPr>
      <dsp:spPr>
        <a:xfrm>
          <a:off x="0" y="566396"/>
          <a:ext cx="7984183" cy="471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498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500" b="1" kern="1200" dirty="0" smtClean="0">
              <a:solidFill>
                <a:srgbClr val="FF0000"/>
              </a:solidFill>
            </a:rPr>
            <a:t>Не должны являться близкими родственниками, супругами, усыновителями участников экзамена, а также их учителями (то есть не должны иметь личной заинтересованности)</a:t>
          </a:r>
          <a:endParaRPr lang="ru-RU" sz="1500" b="1" kern="1200" dirty="0">
            <a:solidFill>
              <a:srgbClr val="FF0000"/>
            </a:solidFill>
          </a:endParaRPr>
        </a:p>
      </dsp:txBody>
      <dsp:txXfrm>
        <a:off x="0" y="566396"/>
        <a:ext cx="7984183" cy="471960"/>
      </dsp:txXfrm>
    </dsp:sp>
    <dsp:sp modelId="{33CCC96C-1D91-4A7F-8C1D-5C72CDB95FAB}">
      <dsp:nvSpPr>
        <dsp:cNvPr id="0" name=""/>
        <dsp:cNvSpPr/>
      </dsp:nvSpPr>
      <dsp:spPr>
        <a:xfrm>
          <a:off x="0" y="1038356"/>
          <a:ext cx="7984183" cy="45571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solidFill>
                <a:schemeClr val="tx2">
                  <a:lumMod val="75000"/>
                </a:schemeClr>
              </a:solidFill>
            </a:rPr>
            <a:t>Опоздание участника на экзамен</a:t>
          </a:r>
          <a:endParaRPr lang="ru-RU" sz="19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22246" y="1060602"/>
        <a:ext cx="7939691" cy="411223"/>
      </dsp:txXfrm>
    </dsp:sp>
    <dsp:sp modelId="{22D0C4F4-9225-4EE4-840B-4503361EAA9B}">
      <dsp:nvSpPr>
        <dsp:cNvPr id="0" name=""/>
        <dsp:cNvSpPr/>
      </dsp:nvSpPr>
      <dsp:spPr>
        <a:xfrm>
          <a:off x="0" y="1494071"/>
          <a:ext cx="7984183" cy="943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498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500" b="1" kern="1200" dirty="0" smtClean="0">
              <a:solidFill>
                <a:srgbClr val="FF0000"/>
              </a:solidFill>
            </a:rPr>
            <a:t>Время не продлевается, инструктаж не проводится, аудиозапись повторно не включается</a:t>
          </a:r>
          <a:endParaRPr lang="ru-RU" sz="1500" b="1" kern="1200" dirty="0">
            <a:solidFill>
              <a:srgbClr val="FF0000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500" b="1" kern="1200" dirty="0" smtClean="0">
              <a:solidFill>
                <a:srgbClr val="FF0000"/>
              </a:solidFill>
            </a:rPr>
            <a:t>Остановка экзамена в случае неявки всех участников в ППЭ в течение двух часов от начала экзамена</a:t>
          </a:r>
          <a:endParaRPr lang="ru-RU" sz="1500" b="1" kern="1200" dirty="0">
            <a:solidFill>
              <a:srgbClr val="FF0000"/>
            </a:solidFill>
          </a:endParaRPr>
        </a:p>
      </dsp:txBody>
      <dsp:txXfrm>
        <a:off x="0" y="1494071"/>
        <a:ext cx="7984183" cy="943920"/>
      </dsp:txXfrm>
    </dsp:sp>
    <dsp:sp modelId="{34B6CFFE-AB7D-4332-B7A7-53B8469DF2D8}">
      <dsp:nvSpPr>
        <dsp:cNvPr id="0" name=""/>
        <dsp:cNvSpPr/>
      </dsp:nvSpPr>
      <dsp:spPr>
        <a:xfrm>
          <a:off x="0" y="2437991"/>
          <a:ext cx="7984183" cy="45571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solidFill>
                <a:schemeClr val="tx2">
                  <a:lumMod val="75000"/>
                </a:schemeClr>
              </a:solidFill>
            </a:rPr>
            <a:t>Повторный пропуск в ППЭ</a:t>
          </a:r>
          <a:endParaRPr lang="ru-RU" sz="19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22246" y="2460237"/>
        <a:ext cx="7939691" cy="411223"/>
      </dsp:txXfrm>
    </dsp:sp>
    <dsp:sp modelId="{17F51281-F30B-426A-9403-9CBF989C324B}">
      <dsp:nvSpPr>
        <dsp:cNvPr id="0" name=""/>
        <dsp:cNvSpPr/>
      </dsp:nvSpPr>
      <dsp:spPr>
        <a:xfrm>
          <a:off x="0" y="2893706"/>
          <a:ext cx="7984183" cy="314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498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500" b="1" kern="1200" dirty="0" smtClean="0">
              <a:solidFill>
                <a:srgbClr val="FF0000"/>
              </a:solidFill>
            </a:rPr>
            <a:t>Запрещен для лиц, покинувших ППЭ</a:t>
          </a:r>
          <a:endParaRPr lang="ru-RU" sz="1500" b="1" kern="1200" dirty="0">
            <a:solidFill>
              <a:srgbClr val="FF0000"/>
            </a:solidFill>
          </a:endParaRPr>
        </a:p>
      </dsp:txBody>
      <dsp:txXfrm>
        <a:off x="0" y="2893706"/>
        <a:ext cx="7984183" cy="314640"/>
      </dsp:txXfrm>
    </dsp:sp>
    <dsp:sp modelId="{BEAC3B0A-AFB9-46CC-B3A7-3A7AA3460EF1}">
      <dsp:nvSpPr>
        <dsp:cNvPr id="0" name=""/>
        <dsp:cNvSpPr/>
      </dsp:nvSpPr>
      <dsp:spPr>
        <a:xfrm>
          <a:off x="0" y="3208346"/>
          <a:ext cx="7984183" cy="45571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solidFill>
                <a:schemeClr val="tx2">
                  <a:lumMod val="75000"/>
                </a:schemeClr>
              </a:solidFill>
            </a:rPr>
            <a:t>Смена предметов возможна в ситуациях:</a:t>
          </a:r>
          <a:endParaRPr lang="ru-RU" sz="19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22246" y="3230592"/>
        <a:ext cx="7939691" cy="411223"/>
      </dsp:txXfrm>
    </dsp:sp>
    <dsp:sp modelId="{93926225-C2BE-4FEA-B6E2-7D2FABFE6FBB}">
      <dsp:nvSpPr>
        <dsp:cNvPr id="0" name=""/>
        <dsp:cNvSpPr/>
      </dsp:nvSpPr>
      <dsp:spPr>
        <a:xfrm>
          <a:off x="0" y="3664061"/>
          <a:ext cx="7984183" cy="943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498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500" b="1" kern="1200" dirty="0" smtClean="0">
              <a:solidFill>
                <a:srgbClr val="FF0000"/>
              </a:solidFill>
            </a:rPr>
            <a:t>За две недели до экзамена - по уважительным причинам, подтвержденным документально</a:t>
          </a:r>
          <a:endParaRPr lang="ru-RU" sz="1500" b="1" kern="1200" dirty="0">
            <a:solidFill>
              <a:srgbClr val="FF0000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500" b="1" kern="1200" dirty="0" smtClean="0">
              <a:solidFill>
                <a:srgbClr val="FF0000"/>
              </a:solidFill>
            </a:rPr>
            <a:t>В случае </a:t>
          </a:r>
          <a:r>
            <a:rPr lang="ru-RU" sz="1500" b="1" kern="1200" dirty="0" err="1" smtClean="0">
              <a:solidFill>
                <a:srgbClr val="FF0000"/>
              </a:solidFill>
            </a:rPr>
            <a:t>непрохождения</a:t>
          </a:r>
          <a:r>
            <a:rPr lang="ru-RU" sz="1500" b="1" kern="1200" dirty="0" smtClean="0">
              <a:solidFill>
                <a:srgbClr val="FF0000"/>
              </a:solidFill>
            </a:rPr>
            <a:t> ГИА-9 в текущем году – при подаче заявления для прохождения ГИА-9 в следующем году</a:t>
          </a:r>
          <a:endParaRPr lang="ru-RU" sz="1500" b="1" kern="1200" dirty="0">
            <a:solidFill>
              <a:srgbClr val="FF0000"/>
            </a:solidFill>
          </a:endParaRPr>
        </a:p>
      </dsp:txBody>
      <dsp:txXfrm>
        <a:off x="0" y="3664061"/>
        <a:ext cx="7984183" cy="9439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B863150-7A64-49DC-9D29-8E5E1818725B}" type="datetimeFigureOut">
              <a:rPr lang="ru-RU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F312CB8-3013-485F-84BB-2E6AFF3F88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29521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0C3CF8-091B-4C0E-B87F-AAA8CF5C49CC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B0C3CF8-091B-4C0E-B87F-AAA8CF5C49CC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ru-RU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9927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0C3CF8-091B-4C0E-B87F-AAA8CF5C49CC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6638897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0C3CF8-091B-4C0E-B87F-AAA8CF5C49CC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5117956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0C3CF8-091B-4C0E-B87F-AAA8CF5C49CC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5149813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0C3CF8-091B-4C0E-B87F-AAA8CF5C49CC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4316454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0C3CF8-091B-4C0E-B87F-AAA8CF5C49CC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0973182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0C3CF8-091B-4C0E-B87F-AAA8CF5C49CC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745736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0C3CF8-091B-4C0E-B87F-AAA8CF5C49CC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91226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4B0F39-39DC-44EE-A5C8-F96116CE576E}" type="datetimeFigureOut">
              <a:rPr lang="ru-RU" smtClean="0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917AAA-5D6B-4731-B547-A1C230E5585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F6D849-F2E7-4383-8116-7B944E57CD81}" type="datetimeFigureOut">
              <a:rPr lang="ru-RU" smtClean="0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DD563A-68DD-4BE2-B58D-1AC4B0FCEB6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AAAEBC-38E8-43F5-B71D-FE33F48D6708}" type="datetimeFigureOut">
              <a:rPr lang="ru-RU" smtClean="0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539B11-5B71-44F4-AC2F-958342DF5DC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5E72BA-B2EB-4F8B-AD0A-AA3FF81D320F}" type="datetimeFigureOut">
              <a:rPr lang="ru-RU" smtClean="0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24BA8E-BD91-4239-B346-4FFB462B6BA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15CA0C-12F0-42B0-AFBF-81DFC098F745}" type="datetimeFigureOut">
              <a:rPr lang="ru-RU" smtClean="0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5EC4F-0FA6-465B-AF93-1B3EBD728BC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7F8575-BD53-4B86-8F27-DFB4CE195582}" type="datetimeFigureOut">
              <a:rPr lang="ru-RU" smtClean="0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194927-C7FF-4A5F-A99B-98724BD75F1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E03A00-C686-48ED-B5BB-23191FE05CE6}" type="datetimeFigureOut">
              <a:rPr lang="ru-RU" smtClean="0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11A74B-3857-4D91-A96A-17B84BBBEF0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0EE994-83C8-443D-A8CA-2BB9EECABA5B}" type="datetimeFigureOut">
              <a:rPr lang="ru-RU" smtClean="0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A3E791-7B2A-4412-A052-0FA24917871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37B30C-EBDE-4716-B1FC-98F63E31CFBD}" type="datetimeFigureOut">
              <a:rPr lang="ru-RU" smtClean="0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16BD21-5B52-437C-93CD-11C2412608D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48D08A-57FB-40B7-ABB6-2771AE13A76E}" type="datetimeFigureOut">
              <a:rPr lang="ru-RU" smtClean="0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CC33BC-2F3E-4C9B-A570-A1DACA1E4C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A56B5A-D730-4D8D-ACD6-89909AB3431F}" type="datetimeFigureOut">
              <a:rPr lang="ru-RU" smtClean="0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C3BE1F-32E7-4868-8226-168460AF772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E57BFFD-57F3-44DC-AFAA-AD2041AA7890}" type="datetimeFigureOut">
              <a:rPr lang="ru-RU" smtClean="0"/>
              <a:pPr>
                <a:defRPr/>
              </a:pPr>
              <a:t>15.05.2024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439E0F6-2DA3-427F-AE3F-00D7804BF05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4029" y="1340768"/>
            <a:ext cx="8813569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/>
            <a:r>
              <a:rPr lang="ru-RU" sz="2800" b="1" dirty="0" smtClean="0">
                <a:solidFill>
                  <a:srgbClr val="262699"/>
                </a:solidFill>
              </a:rPr>
              <a:t> </a:t>
            </a:r>
          </a:p>
          <a:p>
            <a:pPr algn="ctr"/>
            <a:r>
              <a:rPr lang="ru-RU" sz="2800" b="1" i="1" dirty="0" smtClean="0">
                <a:solidFill>
                  <a:srgbClr val="262699"/>
                </a:solidFill>
              </a:rPr>
              <a:t> </a:t>
            </a:r>
          </a:p>
          <a:p>
            <a:pPr algn="ctr"/>
            <a:r>
              <a:rPr lang="ru-RU" sz="3200" b="1" dirty="0" smtClean="0">
                <a:solidFill>
                  <a:srgbClr val="262699"/>
                </a:solidFill>
              </a:rPr>
              <a:t>ПОДГОТОВКА </a:t>
            </a:r>
            <a:br>
              <a:rPr lang="ru-RU" sz="3200" b="1" dirty="0" smtClean="0">
                <a:solidFill>
                  <a:srgbClr val="262699"/>
                </a:solidFill>
              </a:rPr>
            </a:br>
            <a:r>
              <a:rPr lang="ru-RU" sz="3200" b="1" dirty="0" smtClean="0">
                <a:solidFill>
                  <a:srgbClr val="262699"/>
                </a:solidFill>
              </a:rPr>
              <a:t>К ГОСУДАРСТВЕННОЙ ИТОГОВОЙ АТТЕСТАЦИИ ПО ОБРАЗОВАТЕЛЬНЫМ ПРОГРАММАМ ОСНОВНОГО ОБЩЕГО  И СРЕДНЕГО ОБЩЕГО ОБРАЗОВАНИЯ</a:t>
            </a:r>
            <a:endParaRPr lang="ru-RU" sz="3200" dirty="0">
              <a:solidFill>
                <a:srgbClr val="262699"/>
              </a:solidFill>
            </a:endParaRPr>
          </a:p>
          <a:p>
            <a:pPr marL="0" lvl="1" algn="ctr"/>
            <a:endParaRPr lang="ru-RU" sz="1600" b="1" dirty="0" smtClean="0">
              <a:solidFill>
                <a:schemeClr val="tx2"/>
              </a:solidFill>
            </a:endParaRPr>
          </a:p>
          <a:p>
            <a:pPr algn="ctr"/>
            <a:endParaRPr lang="ru-RU" sz="1600" b="1" dirty="0" smtClean="0">
              <a:solidFill>
                <a:schemeClr val="tx2"/>
              </a:solidFill>
            </a:endParaRPr>
          </a:p>
          <a:p>
            <a:pPr algn="ctr"/>
            <a:r>
              <a:rPr lang="ru-RU" sz="1600" b="1" dirty="0" smtClean="0">
                <a:solidFill>
                  <a:schemeClr val="tx2"/>
                </a:solidFill>
              </a:rPr>
              <a:t>14 мая 2024</a:t>
            </a:r>
            <a:endParaRPr lang="ru-RU" sz="1600" b="1" dirty="0">
              <a:solidFill>
                <a:schemeClr val="tx2"/>
              </a:solidFill>
            </a:endParaRPr>
          </a:p>
          <a:p>
            <a:pPr marL="0" lvl="1" algn="r"/>
            <a:r>
              <a:rPr lang="ru-RU" sz="1400" b="1" i="1" dirty="0" smtClean="0">
                <a:solidFill>
                  <a:srgbClr val="0000FF"/>
                </a:solidFill>
                <a:latin typeface="Times New Roman" pitchFamily="18" charset="0"/>
              </a:rPr>
              <a:t>Горошко Светлана Александровна,</a:t>
            </a:r>
          </a:p>
          <a:p>
            <a:pPr marL="0" lvl="1" algn="r"/>
            <a:r>
              <a:rPr lang="ru-RU" sz="1400" b="1" i="1" dirty="0">
                <a:solidFill>
                  <a:srgbClr val="0000FF"/>
                </a:solidFill>
                <a:latin typeface="Times New Roman" pitchFamily="18" charset="0"/>
              </a:rPr>
              <a:t>н</a:t>
            </a:r>
            <a:r>
              <a:rPr lang="ru-RU" sz="1400" b="1" i="1" dirty="0" smtClean="0">
                <a:solidFill>
                  <a:srgbClr val="0000FF"/>
                </a:solidFill>
                <a:latin typeface="Times New Roman" pitchFamily="18" charset="0"/>
              </a:rPr>
              <a:t>ачальник управления общего и дополнительного</a:t>
            </a:r>
          </a:p>
          <a:p>
            <a:pPr marL="0" lvl="1" algn="r"/>
            <a:r>
              <a:rPr lang="ru-RU" sz="1400" b="1" i="1" dirty="0" smtClean="0">
                <a:solidFill>
                  <a:srgbClr val="0000FF"/>
                </a:solidFill>
                <a:latin typeface="Times New Roman" pitchFamily="18" charset="0"/>
              </a:rPr>
              <a:t> образования и воспитания</a:t>
            </a:r>
          </a:p>
          <a:p>
            <a:pPr marL="0" lvl="1" algn="r"/>
            <a:r>
              <a:rPr lang="ru-RU" sz="1400" b="1" i="1" dirty="0" smtClean="0">
                <a:solidFill>
                  <a:srgbClr val="0000FF"/>
                </a:solidFill>
                <a:latin typeface="Times New Roman" pitchFamily="18" charset="0"/>
              </a:rPr>
              <a:t>Департамента </a:t>
            </a:r>
            <a:r>
              <a:rPr lang="ru-RU" sz="1400" b="1" i="1" dirty="0">
                <a:solidFill>
                  <a:srgbClr val="0000FF"/>
                </a:solidFill>
                <a:latin typeface="Times New Roman" pitchFamily="18" charset="0"/>
              </a:rPr>
              <a:t>образования </a:t>
            </a:r>
            <a:r>
              <a:rPr lang="ru-RU" sz="1400" b="1" i="1" dirty="0" smtClean="0">
                <a:solidFill>
                  <a:srgbClr val="0000FF"/>
                </a:solidFill>
                <a:latin typeface="Times New Roman" pitchFamily="18" charset="0"/>
              </a:rPr>
              <a:t>и науки</a:t>
            </a:r>
            <a:endParaRPr lang="ru-RU" sz="1400" b="1" i="1" dirty="0">
              <a:solidFill>
                <a:srgbClr val="0000FF"/>
              </a:solidFill>
              <a:latin typeface="Times New Roman" pitchFamily="18" charset="0"/>
            </a:endParaRPr>
          </a:p>
          <a:p>
            <a:pPr marL="0" lvl="1" algn="r"/>
            <a:r>
              <a:rPr lang="ru-RU" sz="1400" b="1" i="1" dirty="0">
                <a:solidFill>
                  <a:srgbClr val="0000FF"/>
                </a:solidFill>
                <a:latin typeface="Times New Roman" pitchFamily="18" charset="0"/>
              </a:rPr>
              <a:t>Ивановской </a:t>
            </a:r>
            <a:r>
              <a:rPr lang="ru-RU" sz="1400" b="1" i="1" dirty="0" smtClean="0">
                <a:solidFill>
                  <a:srgbClr val="0000FF"/>
                </a:solidFill>
                <a:latin typeface="Times New Roman" pitchFamily="18" charset="0"/>
              </a:rPr>
              <a:t>области</a:t>
            </a:r>
            <a:r>
              <a:rPr lang="en-US" sz="1400" b="1" i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endParaRPr lang="ru-RU" sz="1400" b="1" i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grpSp>
        <p:nvGrpSpPr>
          <p:cNvPr id="2052" name="Group 2"/>
          <p:cNvGrpSpPr>
            <a:grpSpLocks/>
          </p:cNvGrpSpPr>
          <p:nvPr/>
        </p:nvGrpSpPr>
        <p:grpSpPr bwMode="auto">
          <a:xfrm>
            <a:off x="1071563" y="152400"/>
            <a:ext cx="7596188" cy="6775450"/>
            <a:chOff x="675" y="96"/>
            <a:chExt cx="4785" cy="4268"/>
          </a:xfrm>
        </p:grpSpPr>
        <p:sp>
          <p:nvSpPr>
            <p:cNvPr id="2055" name="Text Box 4"/>
            <p:cNvSpPr txBox="1">
              <a:spLocks noChangeArrowheads="1"/>
            </p:cNvSpPr>
            <p:nvPr/>
          </p:nvSpPr>
          <p:spPr bwMode="auto">
            <a:xfrm>
              <a:off x="675" y="96"/>
              <a:ext cx="478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 b="1" dirty="0">
                  <a:solidFill>
                    <a:schemeClr val="bg1"/>
                  </a:solidFill>
                  <a:latin typeface="Calibri" pitchFamily="34" charset="0"/>
                </a:rPr>
                <a:t>Департамент образования </a:t>
              </a:r>
              <a:r>
                <a:rPr lang="ru-RU" sz="2400" b="1" dirty="0" smtClean="0">
                  <a:solidFill>
                    <a:schemeClr val="bg1"/>
                  </a:solidFill>
                  <a:latin typeface="Calibri" pitchFamily="34" charset="0"/>
                </a:rPr>
                <a:t>и науки Ивановской </a:t>
              </a:r>
              <a:r>
                <a:rPr lang="ru-RU" sz="2400" b="1" dirty="0">
                  <a:solidFill>
                    <a:schemeClr val="bg1"/>
                  </a:solidFill>
                  <a:latin typeface="Calibri" pitchFamily="34" charset="0"/>
                </a:rPr>
                <a:t>области</a:t>
              </a:r>
            </a:p>
          </p:txBody>
        </p:sp>
        <p:sp>
          <p:nvSpPr>
            <p:cNvPr id="2056" name="Text Box 7"/>
            <p:cNvSpPr txBox="1">
              <a:spLocks noChangeArrowheads="1"/>
            </p:cNvSpPr>
            <p:nvPr/>
          </p:nvSpPr>
          <p:spPr bwMode="auto">
            <a:xfrm>
              <a:off x="1020" y="4152"/>
              <a:ext cx="372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ru-RU" sz="1600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</p:grpSp>
      <p:grpSp>
        <p:nvGrpSpPr>
          <p:cNvPr id="9" name="Группа 3"/>
          <p:cNvGrpSpPr>
            <a:grpSpLocks/>
          </p:cNvGrpSpPr>
          <p:nvPr/>
        </p:nvGrpSpPr>
        <p:grpSpPr bwMode="auto">
          <a:xfrm>
            <a:off x="285750" y="71438"/>
            <a:ext cx="8429625" cy="715962"/>
            <a:chOff x="285720" y="71414"/>
            <a:chExt cx="8429684" cy="715968"/>
          </a:xfrm>
        </p:grpSpPr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49758" y="71414"/>
              <a:ext cx="864656" cy="614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1" name="Прямая соединительная линия 10"/>
            <p:cNvCxnSpPr/>
            <p:nvPr/>
          </p:nvCxnSpPr>
          <p:spPr>
            <a:xfrm>
              <a:off x="285720" y="785795"/>
              <a:ext cx="8429684" cy="1587"/>
            </a:xfrm>
            <a:prstGeom prst="line">
              <a:avLst/>
            </a:prstGeom>
            <a:ln w="31750" cmpd="sng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4029" y="1340768"/>
            <a:ext cx="88135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/>
            <a:endParaRPr lang="ru-RU" dirty="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  <p:grpSp>
        <p:nvGrpSpPr>
          <p:cNvPr id="2052" name="Group 2"/>
          <p:cNvGrpSpPr>
            <a:grpSpLocks/>
          </p:cNvGrpSpPr>
          <p:nvPr/>
        </p:nvGrpSpPr>
        <p:grpSpPr bwMode="auto">
          <a:xfrm>
            <a:off x="539552" y="260648"/>
            <a:ext cx="8748713" cy="6789738"/>
            <a:chOff x="453" y="87"/>
            <a:chExt cx="5511" cy="4277"/>
          </a:xfrm>
        </p:grpSpPr>
        <p:sp>
          <p:nvSpPr>
            <p:cNvPr id="2055" name="Text Box 4"/>
            <p:cNvSpPr txBox="1">
              <a:spLocks noChangeArrowheads="1"/>
            </p:cNvSpPr>
            <p:nvPr/>
          </p:nvSpPr>
          <p:spPr bwMode="auto">
            <a:xfrm>
              <a:off x="453" y="87"/>
              <a:ext cx="5511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 b="1" dirty="0">
                  <a:solidFill>
                    <a:schemeClr val="bg1"/>
                  </a:solidFill>
                  <a:latin typeface="Calibri" pitchFamily="34" charset="0"/>
                </a:rPr>
                <a:t>Департамент образования и науки Ивановской области</a:t>
              </a:r>
            </a:p>
          </p:txBody>
        </p:sp>
        <p:sp>
          <p:nvSpPr>
            <p:cNvPr id="2056" name="Text Box 7"/>
            <p:cNvSpPr txBox="1">
              <a:spLocks noChangeArrowheads="1"/>
            </p:cNvSpPr>
            <p:nvPr/>
          </p:nvSpPr>
          <p:spPr bwMode="auto">
            <a:xfrm>
              <a:off x="1020" y="4152"/>
              <a:ext cx="372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endParaRPr lang="ru-RU" sz="1600">
                <a:solidFill>
                  <a:prstClr val="white"/>
                </a:solidFill>
                <a:cs typeface="Arial" charset="0"/>
              </a:endParaRPr>
            </a:p>
          </p:txBody>
        </p:sp>
      </p:grpSp>
      <p:grpSp>
        <p:nvGrpSpPr>
          <p:cNvPr id="9" name="Группа 3"/>
          <p:cNvGrpSpPr>
            <a:grpSpLocks/>
          </p:cNvGrpSpPr>
          <p:nvPr/>
        </p:nvGrpSpPr>
        <p:grpSpPr bwMode="auto">
          <a:xfrm>
            <a:off x="-67045" y="82137"/>
            <a:ext cx="8429625" cy="715962"/>
            <a:chOff x="285720" y="71414"/>
            <a:chExt cx="8429684" cy="715968"/>
          </a:xfrm>
        </p:grpSpPr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49758" y="71414"/>
              <a:ext cx="864656" cy="614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1" name="Прямая соединительная линия 10"/>
            <p:cNvCxnSpPr/>
            <p:nvPr/>
          </p:nvCxnSpPr>
          <p:spPr>
            <a:xfrm>
              <a:off x="285720" y="785795"/>
              <a:ext cx="8429684" cy="1587"/>
            </a:xfrm>
            <a:prstGeom prst="line">
              <a:avLst/>
            </a:prstGeom>
            <a:ln w="31750" cmpd="sng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Прямоугольник 2"/>
          <p:cNvSpPr/>
          <p:nvPr/>
        </p:nvSpPr>
        <p:spPr>
          <a:xfrm>
            <a:off x="107504" y="787400"/>
            <a:ext cx="8784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endParaRPr lang="ru-RU" sz="2400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8074" y="798099"/>
            <a:ext cx="8784975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 eaLnBrk="1" hangingPunct="1"/>
            <a:endParaRPr lang="ru-RU" sz="3200" b="1" dirty="0" smtClean="0">
              <a:solidFill>
                <a:srgbClr val="FF0000"/>
              </a:solidFill>
              <a:latin typeface="Calibri"/>
              <a:cs typeface="Arial" charset="0"/>
            </a:endParaRPr>
          </a:p>
          <a:p>
            <a:pPr marL="0" lvl="1" algn="ctr" eaLnBrk="1" hangingPunct="1"/>
            <a:r>
              <a:rPr lang="ru-RU" sz="3200" b="1" dirty="0" smtClean="0">
                <a:solidFill>
                  <a:srgbClr val="FF0000"/>
                </a:solidFill>
                <a:latin typeface="Calibri"/>
                <a:cs typeface="Arial" charset="0"/>
              </a:rPr>
              <a:t>Зона ответственности руководителя ОО</a:t>
            </a:r>
          </a:p>
          <a:p>
            <a:pPr marL="431800" lvl="1" indent="-431800" algn="just" eaLnBrk="1" hangingPunct="1">
              <a:buFont typeface="Arial" pitchFamily="34" charset="0"/>
              <a:buChar char="•"/>
            </a:pPr>
            <a:endParaRPr lang="ru-RU" dirty="0">
              <a:solidFill>
                <a:srgbClr val="002060"/>
              </a:solidFill>
              <a:latin typeface="Calibri"/>
              <a:cs typeface="Arial" charset="0"/>
            </a:endParaRPr>
          </a:p>
          <a:p>
            <a:pPr marL="431800" lvl="1" indent="-431800" algn="just" eaLnBrk="1" hangingPunct="1">
              <a:buFont typeface="Arial" pitchFamily="34" charset="0"/>
              <a:buChar char="•"/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информирование под подпись участников и их родителей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(законных представителей) под подпись о Порядках проведения ГИА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том числе об основаниях для удаления из ППЭ, о процедуре досрочного завершения экзамена по объективным причинам, правилах оформления экзаменационной работы, о ведении в аудиториях и ППЭ видеонаблюдения, о  порядке подачи и рассмотрения апелляций о нарушении Порядка и о несогласии с выставленными баллами, о времени и месте ознакомления с результатами экзаменов, а также о результатах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</a:t>
            </a:r>
          </a:p>
          <a:p>
            <a:pPr marL="431800" lvl="1" indent="-431800" algn="just" eaLnBrk="1" hangingPunct="1">
              <a:buFont typeface="Arial" pitchFamily="34" charset="0"/>
              <a:buChar char="•"/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выдача уведомлений участникам ГИА</a:t>
            </a:r>
          </a:p>
          <a:p>
            <a:pPr marL="431800" lvl="1" indent="-431800" algn="just" eaLnBrk="1" hangingPunct="1">
              <a:buFont typeface="Arial" pitchFamily="34" charset="0"/>
              <a:buChar char="•"/>
            </a:pP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60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4029" y="1340768"/>
            <a:ext cx="88135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>
              <a:solidFill>
                <a:srgbClr val="C00000"/>
              </a:solidFill>
            </a:endParaRPr>
          </a:p>
        </p:txBody>
      </p:sp>
      <p:grpSp>
        <p:nvGrpSpPr>
          <p:cNvPr id="2052" name="Group 2"/>
          <p:cNvGrpSpPr>
            <a:grpSpLocks/>
          </p:cNvGrpSpPr>
          <p:nvPr/>
        </p:nvGrpSpPr>
        <p:grpSpPr bwMode="auto">
          <a:xfrm>
            <a:off x="1071563" y="152400"/>
            <a:ext cx="7596188" cy="6775450"/>
            <a:chOff x="675" y="96"/>
            <a:chExt cx="4785" cy="4268"/>
          </a:xfrm>
        </p:grpSpPr>
        <p:sp>
          <p:nvSpPr>
            <p:cNvPr id="2055" name="Text Box 4"/>
            <p:cNvSpPr txBox="1">
              <a:spLocks noChangeArrowheads="1"/>
            </p:cNvSpPr>
            <p:nvPr/>
          </p:nvSpPr>
          <p:spPr bwMode="auto">
            <a:xfrm>
              <a:off x="675" y="96"/>
              <a:ext cx="478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 b="1" dirty="0">
                  <a:solidFill>
                    <a:schemeClr val="bg1"/>
                  </a:solidFill>
                  <a:latin typeface="Calibri" pitchFamily="34" charset="0"/>
                </a:rPr>
                <a:t>Департамент образования </a:t>
              </a:r>
              <a:r>
                <a:rPr lang="ru-RU" sz="2400" b="1" dirty="0" smtClean="0">
                  <a:solidFill>
                    <a:schemeClr val="bg1"/>
                  </a:solidFill>
                  <a:latin typeface="Calibri" pitchFamily="34" charset="0"/>
                </a:rPr>
                <a:t>и науки Ивановской </a:t>
              </a:r>
              <a:r>
                <a:rPr lang="ru-RU" sz="2400" b="1" dirty="0">
                  <a:solidFill>
                    <a:schemeClr val="bg1"/>
                  </a:solidFill>
                  <a:latin typeface="Calibri" pitchFamily="34" charset="0"/>
                </a:rPr>
                <a:t>области</a:t>
              </a:r>
            </a:p>
          </p:txBody>
        </p:sp>
        <p:sp>
          <p:nvSpPr>
            <p:cNvPr id="2056" name="Text Box 7"/>
            <p:cNvSpPr txBox="1">
              <a:spLocks noChangeArrowheads="1"/>
            </p:cNvSpPr>
            <p:nvPr/>
          </p:nvSpPr>
          <p:spPr bwMode="auto">
            <a:xfrm>
              <a:off x="1020" y="4152"/>
              <a:ext cx="372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ru-RU" sz="1600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</p:grpSp>
      <p:grpSp>
        <p:nvGrpSpPr>
          <p:cNvPr id="9" name="Группа 3"/>
          <p:cNvGrpSpPr>
            <a:grpSpLocks/>
          </p:cNvGrpSpPr>
          <p:nvPr/>
        </p:nvGrpSpPr>
        <p:grpSpPr bwMode="auto">
          <a:xfrm>
            <a:off x="349788" y="71438"/>
            <a:ext cx="8317963" cy="959812"/>
            <a:chOff x="349758" y="71414"/>
            <a:chExt cx="8318022" cy="959820"/>
          </a:xfrm>
        </p:grpSpPr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49758" y="71414"/>
              <a:ext cx="864656" cy="614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1" name="Прямая соединительная линия 10"/>
            <p:cNvCxnSpPr/>
            <p:nvPr/>
          </p:nvCxnSpPr>
          <p:spPr>
            <a:xfrm>
              <a:off x="349758" y="1018216"/>
              <a:ext cx="8318022" cy="13018"/>
            </a:xfrm>
            <a:prstGeom prst="line">
              <a:avLst/>
            </a:prstGeom>
            <a:ln w="31750" cmpd="sng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Прямоугольник 2"/>
          <p:cNvSpPr/>
          <p:nvPr/>
        </p:nvSpPr>
        <p:spPr>
          <a:xfrm>
            <a:off x="107504" y="787400"/>
            <a:ext cx="8784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1993" y="1018232"/>
            <a:ext cx="8095998" cy="6955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/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ru-RU" b="1" dirty="0" smtClean="0">
                <a:solidFill>
                  <a:srgbClr val="262699"/>
                </a:solidFill>
              </a:rPr>
              <a:t>Р </a:t>
            </a:r>
            <a:r>
              <a:rPr lang="ru-RU" b="1" dirty="0">
                <a:solidFill>
                  <a:srgbClr val="262699"/>
                </a:solidFill>
              </a:rPr>
              <a:t>А С П И С А Н И Е  </a:t>
            </a:r>
            <a:r>
              <a:rPr lang="ru-RU" b="1" dirty="0" smtClean="0">
                <a:solidFill>
                  <a:srgbClr val="262699"/>
                </a:solidFill>
              </a:rPr>
              <a:t>ГИА-11            </a:t>
            </a:r>
            <a:endParaRPr lang="ru-RU" sz="1100" dirty="0">
              <a:solidFill>
                <a:srgbClr val="262699"/>
              </a:solidFill>
            </a:endParaRPr>
          </a:p>
          <a:p>
            <a:r>
              <a:rPr lang="ru-RU" b="1" dirty="0">
                <a:solidFill>
                  <a:srgbClr val="FF0000"/>
                </a:solidFill>
              </a:rPr>
              <a:t>                              </a:t>
            </a:r>
            <a:r>
              <a:rPr lang="ru-RU" b="1" u="sng" dirty="0">
                <a:solidFill>
                  <a:srgbClr val="FF0000"/>
                </a:solidFill>
              </a:rPr>
              <a:t>Основной период:</a:t>
            </a:r>
            <a:endParaRPr lang="ru-RU" sz="1400" dirty="0">
              <a:solidFill>
                <a:srgbClr val="FF0000"/>
              </a:solidFill>
            </a:endParaRPr>
          </a:p>
          <a:p>
            <a:r>
              <a:rPr lang="ru-RU" dirty="0">
                <a:solidFill>
                  <a:srgbClr val="FF0000"/>
                </a:solidFill>
              </a:rPr>
              <a:t>23 мая  </a:t>
            </a:r>
            <a:r>
              <a:rPr lang="ru-RU" dirty="0">
                <a:solidFill>
                  <a:srgbClr val="262699"/>
                </a:solidFill>
              </a:rPr>
              <a:t>(четверг)- география, литература, химия;</a:t>
            </a:r>
            <a:endParaRPr lang="ru-RU" sz="1400" dirty="0">
              <a:solidFill>
                <a:srgbClr val="262699"/>
              </a:solidFill>
            </a:endParaRPr>
          </a:p>
          <a:p>
            <a:r>
              <a:rPr lang="ru-RU" dirty="0">
                <a:solidFill>
                  <a:srgbClr val="262699"/>
                </a:solidFill>
              </a:rPr>
              <a:t>28 мая (вторник)  - русский язык;</a:t>
            </a:r>
            <a:endParaRPr lang="ru-RU" sz="1400" dirty="0">
              <a:solidFill>
                <a:srgbClr val="262699"/>
              </a:solidFill>
            </a:endParaRPr>
          </a:p>
          <a:p>
            <a:r>
              <a:rPr lang="ru-RU" dirty="0">
                <a:solidFill>
                  <a:srgbClr val="262699"/>
                </a:solidFill>
              </a:rPr>
              <a:t>31 мая пятница)- математика (база и профиль);</a:t>
            </a:r>
            <a:endParaRPr lang="ru-RU" sz="1400" dirty="0">
              <a:solidFill>
                <a:srgbClr val="262699"/>
              </a:solidFill>
            </a:endParaRPr>
          </a:p>
          <a:p>
            <a:r>
              <a:rPr lang="ru-RU" dirty="0">
                <a:solidFill>
                  <a:srgbClr val="262699"/>
                </a:solidFill>
              </a:rPr>
              <a:t>4 июня (вторник)  - обществознание; физика</a:t>
            </a:r>
            <a:endParaRPr lang="ru-RU" sz="1400" dirty="0">
              <a:solidFill>
                <a:srgbClr val="262699"/>
              </a:solidFill>
            </a:endParaRPr>
          </a:p>
          <a:p>
            <a:r>
              <a:rPr lang="ru-RU" dirty="0">
                <a:solidFill>
                  <a:srgbClr val="262699"/>
                </a:solidFill>
              </a:rPr>
              <a:t>7 июня  (пятница) –иностранные языки (устная часть), информатика</a:t>
            </a:r>
            <a:endParaRPr lang="ru-RU" sz="1400" dirty="0">
              <a:solidFill>
                <a:srgbClr val="262699"/>
              </a:solidFill>
            </a:endParaRPr>
          </a:p>
          <a:p>
            <a:r>
              <a:rPr lang="ru-RU" dirty="0">
                <a:solidFill>
                  <a:srgbClr val="262699"/>
                </a:solidFill>
              </a:rPr>
              <a:t>8 июня (суббота) - иностранные языки (устная часть), информатика;</a:t>
            </a:r>
            <a:endParaRPr lang="ru-RU" sz="1400" dirty="0">
              <a:solidFill>
                <a:srgbClr val="262699"/>
              </a:solidFill>
            </a:endParaRPr>
          </a:p>
          <a:p>
            <a:r>
              <a:rPr lang="ru-RU" dirty="0">
                <a:solidFill>
                  <a:srgbClr val="262699"/>
                </a:solidFill>
              </a:rPr>
              <a:t>11 июня  (вторник)- история, биология, иностранные языки (письменно);</a:t>
            </a:r>
            <a:endParaRPr lang="ru-RU" sz="1400" dirty="0">
              <a:solidFill>
                <a:srgbClr val="262699"/>
              </a:solidFill>
            </a:endParaRPr>
          </a:p>
          <a:p>
            <a:r>
              <a:rPr lang="ru-RU" sz="1600" u="sng" dirty="0">
                <a:solidFill>
                  <a:srgbClr val="262699"/>
                </a:solidFill>
              </a:rPr>
              <a:t>Резервные дни:</a:t>
            </a:r>
            <a:endParaRPr lang="ru-RU" sz="1600" dirty="0">
              <a:solidFill>
                <a:srgbClr val="262699"/>
              </a:solidFill>
            </a:endParaRPr>
          </a:p>
          <a:p>
            <a:r>
              <a:rPr lang="ru-RU" sz="1600" dirty="0">
                <a:solidFill>
                  <a:srgbClr val="262699"/>
                </a:solidFill>
              </a:rPr>
              <a:t>13 июня  (четверг)- география, литература, обществознание, физика </a:t>
            </a:r>
          </a:p>
          <a:p>
            <a:r>
              <a:rPr lang="ru-RU" sz="1600" dirty="0">
                <a:solidFill>
                  <a:srgbClr val="262699"/>
                </a:solidFill>
              </a:rPr>
              <a:t>17 (понедельник) – русский язык;</a:t>
            </a:r>
          </a:p>
          <a:p>
            <a:r>
              <a:rPr lang="ru-RU" sz="1600" dirty="0">
                <a:solidFill>
                  <a:srgbClr val="262699"/>
                </a:solidFill>
              </a:rPr>
              <a:t>18 июня (вторник) - иностранные языки (устная часть), история, химия</a:t>
            </a:r>
          </a:p>
          <a:p>
            <a:r>
              <a:rPr lang="ru-RU" sz="1600" dirty="0">
                <a:solidFill>
                  <a:srgbClr val="262699"/>
                </a:solidFill>
              </a:rPr>
              <a:t>19 июня (среда) - иностранные языки (письменно), биология, информатика</a:t>
            </a:r>
          </a:p>
          <a:p>
            <a:r>
              <a:rPr lang="ru-RU" sz="1600" dirty="0">
                <a:solidFill>
                  <a:srgbClr val="262699"/>
                </a:solidFill>
              </a:rPr>
              <a:t>20 июня (четверг) -  математика базового и профильного уровня</a:t>
            </a:r>
          </a:p>
          <a:p>
            <a:r>
              <a:rPr lang="ru-RU" sz="1600" dirty="0">
                <a:solidFill>
                  <a:srgbClr val="262699"/>
                </a:solidFill>
              </a:rPr>
              <a:t>21 июня – по всем предметам</a:t>
            </a:r>
          </a:p>
          <a:p>
            <a:r>
              <a:rPr lang="ru-RU" sz="1600" dirty="0">
                <a:solidFill>
                  <a:srgbClr val="262699"/>
                </a:solidFill>
              </a:rPr>
              <a:t> </a:t>
            </a:r>
          </a:p>
          <a:p>
            <a:r>
              <a:rPr lang="ru-RU" sz="1600" dirty="0">
                <a:solidFill>
                  <a:srgbClr val="C00000"/>
                </a:solidFill>
              </a:rPr>
              <a:t>4 июля (четверг) </a:t>
            </a:r>
            <a:r>
              <a:rPr lang="ru-RU" sz="1600" dirty="0">
                <a:solidFill>
                  <a:srgbClr val="262699"/>
                </a:solidFill>
              </a:rPr>
              <a:t>- иностранные языки (письменно), информатика, обществознание, русский язык, физика, химия </a:t>
            </a:r>
          </a:p>
          <a:p>
            <a:r>
              <a:rPr lang="ru-RU" sz="1600" dirty="0">
                <a:solidFill>
                  <a:srgbClr val="C00000"/>
                </a:solidFill>
              </a:rPr>
              <a:t>5 июля (пятница) </a:t>
            </a:r>
            <a:r>
              <a:rPr lang="ru-RU" sz="1600" dirty="0">
                <a:solidFill>
                  <a:srgbClr val="262699"/>
                </a:solidFill>
              </a:rPr>
              <a:t>– биология, география, математика  базового и профильного уровней, иностранные языки (устная часть), история, литература                       </a:t>
            </a:r>
          </a:p>
          <a:p>
            <a:pPr marL="0" lvl="1" algn="just"/>
            <a:endParaRPr lang="ru-RU" sz="2800" b="1" u="sng" dirty="0" smtClean="0">
              <a:solidFill>
                <a:srgbClr val="262699"/>
              </a:solidFill>
              <a:latin typeface="Calibri"/>
              <a:cs typeface="+mn-cs"/>
            </a:endParaRPr>
          </a:p>
          <a:p>
            <a:pPr marL="0" lvl="1" algn="ctr"/>
            <a:endParaRPr lang="ru-RU" sz="3200" b="1" u="sng" dirty="0" smtClean="0">
              <a:solidFill>
                <a:schemeClr val="tx2">
                  <a:lumMod val="60000"/>
                  <a:lumOff val="40000"/>
                </a:schemeClr>
              </a:solidFill>
              <a:latin typeface="Calibri"/>
              <a:cs typeface="+mn-cs"/>
            </a:endParaRPr>
          </a:p>
          <a:p>
            <a:pPr marL="0" lvl="1" algn="ctr"/>
            <a:endParaRPr lang="ru-RU" sz="3200" b="1" dirty="0" smtClean="0">
              <a:solidFill>
                <a:schemeClr val="tx2">
                  <a:lumMod val="60000"/>
                  <a:lumOff val="40000"/>
                </a:scheme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4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4029" y="1340768"/>
            <a:ext cx="88135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>
              <a:solidFill>
                <a:srgbClr val="C00000"/>
              </a:solidFill>
            </a:endParaRPr>
          </a:p>
        </p:txBody>
      </p:sp>
      <p:grpSp>
        <p:nvGrpSpPr>
          <p:cNvPr id="2052" name="Group 2"/>
          <p:cNvGrpSpPr>
            <a:grpSpLocks/>
          </p:cNvGrpSpPr>
          <p:nvPr/>
        </p:nvGrpSpPr>
        <p:grpSpPr bwMode="auto">
          <a:xfrm>
            <a:off x="1071563" y="152400"/>
            <a:ext cx="7596188" cy="6775450"/>
            <a:chOff x="675" y="96"/>
            <a:chExt cx="4785" cy="4268"/>
          </a:xfrm>
        </p:grpSpPr>
        <p:sp>
          <p:nvSpPr>
            <p:cNvPr id="2055" name="Text Box 4"/>
            <p:cNvSpPr txBox="1">
              <a:spLocks noChangeArrowheads="1"/>
            </p:cNvSpPr>
            <p:nvPr/>
          </p:nvSpPr>
          <p:spPr bwMode="auto">
            <a:xfrm>
              <a:off x="675" y="96"/>
              <a:ext cx="478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 b="1" dirty="0">
                  <a:solidFill>
                    <a:schemeClr val="bg1"/>
                  </a:solidFill>
                  <a:latin typeface="Calibri" pitchFamily="34" charset="0"/>
                </a:rPr>
                <a:t>Департамент образования </a:t>
              </a:r>
              <a:r>
                <a:rPr lang="ru-RU" sz="2400" b="1" dirty="0" smtClean="0">
                  <a:solidFill>
                    <a:schemeClr val="bg1"/>
                  </a:solidFill>
                  <a:latin typeface="Calibri" pitchFamily="34" charset="0"/>
                </a:rPr>
                <a:t>и науки Ивановской </a:t>
              </a:r>
              <a:r>
                <a:rPr lang="ru-RU" sz="2400" b="1" dirty="0">
                  <a:solidFill>
                    <a:schemeClr val="bg1"/>
                  </a:solidFill>
                  <a:latin typeface="Calibri" pitchFamily="34" charset="0"/>
                </a:rPr>
                <a:t>области</a:t>
              </a:r>
            </a:p>
          </p:txBody>
        </p:sp>
        <p:sp>
          <p:nvSpPr>
            <p:cNvPr id="2056" name="Text Box 7"/>
            <p:cNvSpPr txBox="1">
              <a:spLocks noChangeArrowheads="1"/>
            </p:cNvSpPr>
            <p:nvPr/>
          </p:nvSpPr>
          <p:spPr bwMode="auto">
            <a:xfrm>
              <a:off x="1020" y="4152"/>
              <a:ext cx="372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ru-RU" sz="1600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238126" y="95635"/>
            <a:ext cx="8429625" cy="980393"/>
            <a:chOff x="285750" y="71438"/>
            <a:chExt cx="8429625" cy="980393"/>
          </a:xfrm>
        </p:grpSpPr>
        <p:grpSp>
          <p:nvGrpSpPr>
            <p:cNvPr id="9" name="Группа 3"/>
            <p:cNvGrpSpPr>
              <a:grpSpLocks/>
            </p:cNvGrpSpPr>
            <p:nvPr/>
          </p:nvGrpSpPr>
          <p:grpSpPr bwMode="auto">
            <a:xfrm>
              <a:off x="285750" y="71438"/>
              <a:ext cx="8429625" cy="715962"/>
              <a:chOff x="285720" y="71414"/>
              <a:chExt cx="8429684" cy="715968"/>
            </a:xfrm>
          </p:grpSpPr>
          <p:pic>
            <p:nvPicPr>
              <p:cNvPr id="10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49758" y="71414"/>
                <a:ext cx="864656" cy="6143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11" name="Прямая соединительная линия 10"/>
              <p:cNvCxnSpPr/>
              <p:nvPr/>
            </p:nvCxnSpPr>
            <p:spPr>
              <a:xfrm>
                <a:off x="285720" y="785795"/>
                <a:ext cx="8429684" cy="1587"/>
              </a:xfrm>
              <a:prstGeom prst="line">
                <a:avLst/>
              </a:prstGeom>
              <a:ln w="31750" cmpd="sng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TextBox 11"/>
            <p:cNvSpPr txBox="1"/>
            <p:nvPr/>
          </p:nvSpPr>
          <p:spPr>
            <a:xfrm>
              <a:off x="869155" y="590166"/>
              <a:ext cx="7500937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b="1" dirty="0" smtClean="0">
                  <a:solidFill>
                    <a:srgbClr val="002060"/>
                  </a:solidFill>
                  <a:latin typeface="+mj-lt"/>
                  <a:cs typeface="Arial" pitchFamily="34" charset="0"/>
                </a:rPr>
                <a:t> </a:t>
              </a:r>
              <a:endParaRPr lang="ru-RU" sz="2400" b="1" dirty="0">
                <a:solidFill>
                  <a:srgbClr val="002060"/>
                </a:solidFill>
                <a:latin typeface="+mj-lt"/>
                <a:cs typeface="Arial" pitchFamily="34" charset="0"/>
              </a:endParaRP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-43558" y="887419"/>
            <a:ext cx="8784976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Ключевые изменения в Порядке ГИА-11: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дни</a:t>
            </a:r>
          </a:p>
          <a:p>
            <a:pPr algn="ctr"/>
            <a:endParaRPr lang="ru-RU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solidFill>
                  <a:srgbClr val="262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Заявления подаются участниками ГИА-11 не ранее шести рабочих дней и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позднее двух рабочих дней до дня экзамена</a:t>
            </a:r>
            <a:r>
              <a:rPr lang="ru-RU" sz="2400" dirty="0" smtClean="0">
                <a:solidFill>
                  <a:srgbClr val="262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пересдаваемого в  дополнительный день.</a:t>
            </a:r>
          </a:p>
          <a:p>
            <a:pPr algn="just"/>
            <a:endParaRPr lang="ru-RU" sz="2400" dirty="0">
              <a:solidFill>
                <a:srgbClr val="2626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solidFill>
                  <a:srgbClr val="262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Предыдущий результат </a:t>
            </a:r>
            <a:r>
              <a:rPr lang="ru-RU" sz="2400" dirty="0" smtClean="0">
                <a:solidFill>
                  <a:srgbClr val="262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ЕГЭ по пересдаваемому учебному предмету, полученный участником ГИА в текущем году (году сдачи экзамена) (полученный в 10 классе),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аннулируется</a:t>
            </a:r>
            <a:r>
              <a:rPr lang="ru-RU" sz="2400" dirty="0" smtClean="0">
                <a:solidFill>
                  <a:srgbClr val="262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решением председателя ГЭК. </a:t>
            </a:r>
          </a:p>
          <a:p>
            <a:pPr algn="ctr"/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</a:t>
            </a: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5420" y="908720"/>
            <a:ext cx="8095998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endParaRPr lang="ru-RU" sz="2800" b="1" dirty="0">
              <a:solidFill>
                <a:srgbClr val="0000FF"/>
              </a:solidFill>
              <a:latin typeface="Times New Roman" pitchFamily="18" charset="0"/>
            </a:endParaRPr>
          </a:p>
          <a:p>
            <a:pPr marL="0" lvl="1" algn="just"/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endParaRPr lang="ru-RU" sz="2000" b="1" dirty="0">
              <a:solidFill>
                <a:srgbClr val="0000FF"/>
              </a:solidFill>
              <a:latin typeface="Times New Roman" pitchFamily="18" charset="0"/>
            </a:endParaRPr>
          </a:p>
          <a:p>
            <a:pPr marL="0" lvl="1" algn="just"/>
            <a:endParaRPr lang="ru-RU" sz="2000" dirty="0" smtClean="0">
              <a:solidFill>
                <a:srgbClr val="002060"/>
              </a:solidFill>
              <a:latin typeface="Calibri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cs typeface="Arial" pitchFamily="34" charset="0"/>
              </a:rPr>
              <a:t> </a:t>
            </a:r>
            <a:endParaRPr lang="ru-RU" b="1" dirty="0">
              <a:solidFill>
                <a:srgbClr val="00206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20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4029" y="1340768"/>
            <a:ext cx="88135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>
              <a:solidFill>
                <a:srgbClr val="C00000"/>
              </a:solidFill>
            </a:endParaRPr>
          </a:p>
        </p:txBody>
      </p:sp>
      <p:grpSp>
        <p:nvGrpSpPr>
          <p:cNvPr id="2052" name="Group 2"/>
          <p:cNvGrpSpPr>
            <a:grpSpLocks/>
          </p:cNvGrpSpPr>
          <p:nvPr/>
        </p:nvGrpSpPr>
        <p:grpSpPr bwMode="auto">
          <a:xfrm>
            <a:off x="1071563" y="152400"/>
            <a:ext cx="7596188" cy="6775450"/>
            <a:chOff x="675" y="96"/>
            <a:chExt cx="4785" cy="4268"/>
          </a:xfrm>
        </p:grpSpPr>
        <p:sp>
          <p:nvSpPr>
            <p:cNvPr id="2055" name="Text Box 4"/>
            <p:cNvSpPr txBox="1">
              <a:spLocks noChangeArrowheads="1"/>
            </p:cNvSpPr>
            <p:nvPr/>
          </p:nvSpPr>
          <p:spPr bwMode="auto">
            <a:xfrm>
              <a:off x="675" y="96"/>
              <a:ext cx="478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 b="1" dirty="0">
                  <a:solidFill>
                    <a:schemeClr val="bg1"/>
                  </a:solidFill>
                  <a:latin typeface="Calibri" pitchFamily="34" charset="0"/>
                </a:rPr>
                <a:t>Департамент </a:t>
              </a:r>
              <a:r>
                <a:rPr lang="ru-RU" sz="2400" b="1" dirty="0" smtClean="0">
                  <a:solidFill>
                    <a:schemeClr val="bg1"/>
                  </a:solidFill>
                  <a:latin typeface="Calibri" pitchFamily="34" charset="0"/>
                </a:rPr>
                <a:t>образования и науки Ивановской </a:t>
              </a:r>
              <a:r>
                <a:rPr lang="ru-RU" sz="2400" b="1" dirty="0">
                  <a:solidFill>
                    <a:schemeClr val="bg1"/>
                  </a:solidFill>
                  <a:latin typeface="Calibri" pitchFamily="34" charset="0"/>
                </a:rPr>
                <a:t>области</a:t>
              </a:r>
            </a:p>
          </p:txBody>
        </p:sp>
        <p:sp>
          <p:nvSpPr>
            <p:cNvPr id="2056" name="Text Box 7"/>
            <p:cNvSpPr txBox="1">
              <a:spLocks noChangeArrowheads="1"/>
            </p:cNvSpPr>
            <p:nvPr/>
          </p:nvSpPr>
          <p:spPr bwMode="auto">
            <a:xfrm>
              <a:off x="1020" y="4152"/>
              <a:ext cx="372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ru-RU" sz="1600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</p:grpSp>
      <p:grpSp>
        <p:nvGrpSpPr>
          <p:cNvPr id="9" name="Группа 3"/>
          <p:cNvGrpSpPr>
            <a:grpSpLocks/>
          </p:cNvGrpSpPr>
          <p:nvPr/>
        </p:nvGrpSpPr>
        <p:grpSpPr bwMode="auto">
          <a:xfrm>
            <a:off x="349788" y="71438"/>
            <a:ext cx="8317963" cy="959812"/>
            <a:chOff x="349758" y="71414"/>
            <a:chExt cx="8318022" cy="959820"/>
          </a:xfrm>
        </p:grpSpPr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49758" y="71414"/>
              <a:ext cx="864656" cy="614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1" name="Прямая соединительная линия 10"/>
            <p:cNvCxnSpPr/>
            <p:nvPr/>
          </p:nvCxnSpPr>
          <p:spPr>
            <a:xfrm>
              <a:off x="349758" y="1018216"/>
              <a:ext cx="8318022" cy="13018"/>
            </a:xfrm>
            <a:prstGeom prst="line">
              <a:avLst/>
            </a:prstGeom>
            <a:ln w="31750" cmpd="sng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Прямоугольник 2"/>
          <p:cNvSpPr/>
          <p:nvPr/>
        </p:nvSpPr>
        <p:spPr>
          <a:xfrm>
            <a:off x="107504" y="787400"/>
            <a:ext cx="8784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07505" y="1250365"/>
            <a:ext cx="878497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 eaLnBrk="1" hangingPunct="1"/>
            <a:r>
              <a:rPr lang="ru-RU" sz="3200" b="1" dirty="0" smtClean="0">
                <a:solidFill>
                  <a:srgbClr val="FF0000"/>
                </a:solidFill>
                <a:latin typeface="Calibri"/>
                <a:cs typeface="Arial" charset="0"/>
              </a:rPr>
              <a:t>Расписание ГИА-9 2024 года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 marL="0" lvl="1" algn="just" eaLnBrk="1" hangingPunct="1"/>
            <a:r>
              <a:rPr lang="ru-RU" sz="2400" b="1" u="sng" dirty="0" smtClean="0">
                <a:solidFill>
                  <a:srgbClr val="FF0000"/>
                </a:solidFill>
              </a:rPr>
              <a:t>Основной период</a:t>
            </a:r>
          </a:p>
          <a:p>
            <a:pPr marL="431800" lvl="1" indent="-431800" eaLnBrk="1" hangingPunct="1"/>
            <a:r>
              <a:rPr lang="ru-RU" dirty="0" smtClean="0"/>
              <a:t/>
            </a:r>
            <a:br>
              <a:rPr lang="ru-RU" dirty="0" smtClean="0"/>
            </a:br>
            <a:r>
              <a:rPr lang="ru-RU" sz="1400" b="1" dirty="0" smtClean="0">
                <a:solidFill>
                  <a:srgbClr val="FF0000"/>
                </a:solidFill>
              </a:rPr>
              <a:t>21 мая (вторник) </a:t>
            </a:r>
            <a:r>
              <a:rPr lang="ru-RU" sz="1400" dirty="0" smtClean="0"/>
              <a:t>— иностранные языки (английский, испанский, немецкий, французский);</a:t>
            </a:r>
            <a:br>
              <a:rPr lang="ru-RU" sz="1400" dirty="0" smtClean="0"/>
            </a:br>
            <a:r>
              <a:rPr lang="ru-RU" sz="1400" dirty="0" smtClean="0"/>
              <a:t>22 мая (среда) — иностранные языки (английский, испанский, немецкий, французский);</a:t>
            </a:r>
            <a:br>
              <a:rPr lang="ru-RU" sz="1400" dirty="0" smtClean="0"/>
            </a:br>
            <a:r>
              <a:rPr lang="ru-RU" sz="1400" dirty="0" smtClean="0"/>
              <a:t>27 мая (понедельник) — биология, информатика, обществознание, химия;</a:t>
            </a:r>
            <a:br>
              <a:rPr lang="ru-RU" sz="1400" dirty="0" smtClean="0"/>
            </a:br>
            <a:r>
              <a:rPr lang="ru-RU" sz="1400" dirty="0" smtClean="0"/>
              <a:t>30 мая (четверг) — география, история, физика, химия;</a:t>
            </a:r>
            <a:br>
              <a:rPr lang="ru-RU" sz="1400" dirty="0" smtClean="0"/>
            </a:br>
            <a:r>
              <a:rPr lang="ru-RU" sz="1400" dirty="0" smtClean="0"/>
              <a:t>3 июня (понедельник) — русский язык;</a:t>
            </a:r>
            <a:br>
              <a:rPr lang="ru-RU" sz="1400" dirty="0" smtClean="0"/>
            </a:br>
            <a:r>
              <a:rPr lang="ru-RU" sz="1400" dirty="0" smtClean="0"/>
              <a:t>6 июня (четверг) — математика;</a:t>
            </a:r>
            <a:br>
              <a:rPr lang="ru-RU" sz="1400" dirty="0" smtClean="0"/>
            </a:br>
            <a:r>
              <a:rPr lang="ru-RU" sz="1400" b="1" dirty="0" smtClean="0">
                <a:solidFill>
                  <a:srgbClr val="FF0000"/>
                </a:solidFill>
              </a:rPr>
              <a:t>10 июня (понедельник) — география, информатика, обществознание;</a:t>
            </a:r>
            <a:br>
              <a:rPr lang="ru-RU" sz="1400" b="1" dirty="0" smtClean="0">
                <a:solidFill>
                  <a:srgbClr val="FF0000"/>
                </a:solidFill>
              </a:rPr>
            </a:br>
            <a:r>
              <a:rPr lang="ru-RU" sz="1400" dirty="0" smtClean="0"/>
              <a:t>14 июня (пятница) — биология, информатика, литература, физика.</a:t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i="1" dirty="0" smtClean="0"/>
              <a:t>Резервные дни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24 июня (понедельник) — русский язык;</a:t>
            </a:r>
            <a:br>
              <a:rPr lang="ru-RU" sz="1400" dirty="0" smtClean="0"/>
            </a:br>
            <a:r>
              <a:rPr lang="ru-RU" sz="1400" dirty="0" smtClean="0"/>
              <a:t>25 июня (вторник) — по всем учебным предметам (кроме русского языка и математики);</a:t>
            </a:r>
            <a:br>
              <a:rPr lang="ru-RU" sz="1400" dirty="0" smtClean="0"/>
            </a:br>
            <a:r>
              <a:rPr lang="ru-RU" sz="1400" dirty="0" smtClean="0"/>
              <a:t>26 июня (среда) — по всем учебным предметам (кроме русского языка и математики);</a:t>
            </a:r>
            <a:br>
              <a:rPr lang="ru-RU" sz="1400" dirty="0" smtClean="0"/>
            </a:br>
            <a:r>
              <a:rPr lang="ru-RU" sz="1400" dirty="0" smtClean="0"/>
              <a:t>27 июня (четверг) — математика;</a:t>
            </a:r>
            <a:br>
              <a:rPr lang="ru-RU" sz="1400" dirty="0" smtClean="0"/>
            </a:br>
            <a:r>
              <a:rPr lang="ru-RU" sz="1400" dirty="0" smtClean="0"/>
              <a:t>1 июля (понедельник) — по всем учебным предметам;</a:t>
            </a:r>
            <a:br>
              <a:rPr lang="ru-RU" sz="1400" dirty="0" smtClean="0"/>
            </a:br>
            <a:r>
              <a:rPr lang="ru-RU" sz="1400" dirty="0" smtClean="0"/>
              <a:t>2 июля (вторник) — по всем учебным предметам;</a:t>
            </a:r>
            <a:endParaRPr lang="ru-RU" sz="1400" dirty="0">
              <a:solidFill>
                <a:srgbClr val="00206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367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4029" y="1340768"/>
            <a:ext cx="88135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>
              <a:solidFill>
                <a:srgbClr val="C00000"/>
              </a:solidFill>
            </a:endParaRPr>
          </a:p>
        </p:txBody>
      </p:sp>
      <p:grpSp>
        <p:nvGrpSpPr>
          <p:cNvPr id="2052" name="Group 2"/>
          <p:cNvGrpSpPr>
            <a:grpSpLocks/>
          </p:cNvGrpSpPr>
          <p:nvPr/>
        </p:nvGrpSpPr>
        <p:grpSpPr bwMode="auto">
          <a:xfrm>
            <a:off x="1071563" y="152400"/>
            <a:ext cx="7596188" cy="6775450"/>
            <a:chOff x="675" y="96"/>
            <a:chExt cx="4785" cy="4268"/>
          </a:xfrm>
        </p:grpSpPr>
        <p:sp>
          <p:nvSpPr>
            <p:cNvPr id="2055" name="Text Box 4"/>
            <p:cNvSpPr txBox="1">
              <a:spLocks noChangeArrowheads="1"/>
            </p:cNvSpPr>
            <p:nvPr/>
          </p:nvSpPr>
          <p:spPr bwMode="auto">
            <a:xfrm>
              <a:off x="675" y="96"/>
              <a:ext cx="478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 b="1" dirty="0">
                  <a:solidFill>
                    <a:schemeClr val="bg1"/>
                  </a:solidFill>
                  <a:latin typeface="Calibri" pitchFamily="34" charset="0"/>
                </a:rPr>
                <a:t>Департамент образования Ивановской области</a:t>
              </a:r>
            </a:p>
          </p:txBody>
        </p:sp>
        <p:sp>
          <p:nvSpPr>
            <p:cNvPr id="2056" name="Text Box 7"/>
            <p:cNvSpPr txBox="1">
              <a:spLocks noChangeArrowheads="1"/>
            </p:cNvSpPr>
            <p:nvPr/>
          </p:nvSpPr>
          <p:spPr bwMode="auto">
            <a:xfrm>
              <a:off x="1020" y="4152"/>
              <a:ext cx="372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ru-RU" sz="1600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285750" y="71438"/>
            <a:ext cx="8429625" cy="715962"/>
            <a:chOff x="285750" y="71438"/>
            <a:chExt cx="8429625" cy="715962"/>
          </a:xfrm>
        </p:grpSpPr>
        <p:grpSp>
          <p:nvGrpSpPr>
            <p:cNvPr id="9" name="Группа 3"/>
            <p:cNvGrpSpPr>
              <a:grpSpLocks/>
            </p:cNvGrpSpPr>
            <p:nvPr/>
          </p:nvGrpSpPr>
          <p:grpSpPr bwMode="auto">
            <a:xfrm>
              <a:off x="285750" y="71438"/>
              <a:ext cx="8429625" cy="715962"/>
              <a:chOff x="285720" y="71414"/>
              <a:chExt cx="8429684" cy="715968"/>
            </a:xfrm>
          </p:grpSpPr>
          <p:pic>
            <p:nvPicPr>
              <p:cNvPr id="10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49758" y="71414"/>
                <a:ext cx="864656" cy="6143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11" name="Прямая соединительная линия 10"/>
              <p:cNvCxnSpPr/>
              <p:nvPr/>
            </p:nvCxnSpPr>
            <p:spPr>
              <a:xfrm>
                <a:off x="285720" y="785795"/>
                <a:ext cx="8429684" cy="1587"/>
              </a:xfrm>
              <a:prstGeom prst="line">
                <a:avLst/>
              </a:prstGeom>
              <a:ln w="31750" cmpd="sng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TextBox 11"/>
            <p:cNvSpPr txBox="1"/>
            <p:nvPr/>
          </p:nvSpPr>
          <p:spPr>
            <a:xfrm>
              <a:off x="1214438" y="200253"/>
              <a:ext cx="7500937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b="1" dirty="0" smtClean="0">
                  <a:solidFill>
                    <a:srgbClr val="002060"/>
                  </a:solidFill>
                  <a:latin typeface="+mj-lt"/>
                  <a:cs typeface="Arial" pitchFamily="34" charset="0"/>
                </a:rPr>
                <a:t> </a:t>
              </a:r>
              <a:endParaRPr lang="ru-RU" sz="2400" b="1" dirty="0">
                <a:solidFill>
                  <a:srgbClr val="002060"/>
                </a:solidFill>
                <a:latin typeface="+mj-lt"/>
                <a:cs typeface="Arial" pitchFamily="34" charset="0"/>
              </a:endParaRPr>
            </a:p>
          </p:txBody>
        </p:sp>
      </p:grpSp>
      <p:sp>
        <p:nvSpPr>
          <p:cNvPr id="5" name="Прямоугольник 4"/>
          <p:cNvSpPr/>
          <p:nvPr/>
        </p:nvSpPr>
        <p:spPr>
          <a:xfrm>
            <a:off x="645420" y="908720"/>
            <a:ext cx="8095998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endParaRPr lang="ru-RU" sz="2800" b="1" dirty="0">
              <a:solidFill>
                <a:srgbClr val="0000FF"/>
              </a:solidFill>
              <a:latin typeface="Times New Roman" pitchFamily="18" charset="0"/>
            </a:endParaRPr>
          </a:p>
          <a:p>
            <a:pPr marL="0" lvl="1" algn="just"/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endParaRPr lang="ru-RU" sz="2000" b="1" dirty="0">
              <a:solidFill>
                <a:srgbClr val="0000FF"/>
              </a:solidFill>
              <a:latin typeface="Times New Roman" pitchFamily="18" charset="0"/>
            </a:endParaRPr>
          </a:p>
          <a:p>
            <a:pPr marL="0" lvl="1" algn="just"/>
            <a:endParaRPr lang="ru-RU" sz="2000" dirty="0" smtClean="0">
              <a:solidFill>
                <a:srgbClr val="002060"/>
              </a:solidFill>
              <a:latin typeface="Calibri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cs typeface="Arial" pitchFamily="34" charset="0"/>
              </a:rPr>
              <a:t> </a:t>
            </a:r>
            <a:endParaRPr lang="ru-RU" b="1" dirty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51993" y="1018232"/>
            <a:ext cx="809599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 eaLnBrk="1" hangingPunct="1"/>
            <a:r>
              <a:rPr lang="ru-RU" sz="3200" b="1" dirty="0" smtClean="0">
                <a:solidFill>
                  <a:srgbClr val="FF0000"/>
                </a:solidFill>
                <a:latin typeface="Calibri"/>
                <a:cs typeface="Arial" charset="0"/>
              </a:rPr>
              <a:t>новое в Порядке проведения ГИА-9</a:t>
            </a:r>
          </a:p>
        </p:txBody>
      </p:sp>
      <p:graphicFrame>
        <p:nvGraphicFramePr>
          <p:cNvPr id="17" name="Схема 16"/>
          <p:cNvGraphicFramePr/>
          <p:nvPr>
            <p:extLst>
              <p:ext uri="{D42A27DB-BD31-4B8C-83A1-F6EECF244321}">
                <p14:modId xmlns:p14="http://schemas.microsoft.com/office/powerpoint/2010/main" val="1472719738"/>
              </p:ext>
            </p:extLst>
          </p:nvPr>
        </p:nvGraphicFramePr>
        <p:xfrm>
          <a:off x="683568" y="1734672"/>
          <a:ext cx="7984183" cy="47186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9099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2" name="Group 2"/>
          <p:cNvGrpSpPr>
            <a:grpSpLocks/>
          </p:cNvGrpSpPr>
          <p:nvPr/>
        </p:nvGrpSpPr>
        <p:grpSpPr bwMode="auto">
          <a:xfrm>
            <a:off x="1071563" y="152400"/>
            <a:ext cx="7596188" cy="6775450"/>
            <a:chOff x="675" y="96"/>
            <a:chExt cx="4785" cy="4268"/>
          </a:xfrm>
        </p:grpSpPr>
        <p:sp>
          <p:nvSpPr>
            <p:cNvPr id="2055" name="Text Box 4"/>
            <p:cNvSpPr txBox="1">
              <a:spLocks noChangeArrowheads="1"/>
            </p:cNvSpPr>
            <p:nvPr/>
          </p:nvSpPr>
          <p:spPr bwMode="auto">
            <a:xfrm>
              <a:off x="675" y="96"/>
              <a:ext cx="478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 b="1" dirty="0">
                  <a:solidFill>
                    <a:schemeClr val="bg1"/>
                  </a:solidFill>
                  <a:latin typeface="Calibri" pitchFamily="34" charset="0"/>
                </a:rPr>
                <a:t>Департамент образования Ивановской области</a:t>
              </a:r>
            </a:p>
          </p:txBody>
        </p:sp>
        <p:sp>
          <p:nvSpPr>
            <p:cNvPr id="2056" name="Text Box 7"/>
            <p:cNvSpPr txBox="1">
              <a:spLocks noChangeArrowheads="1"/>
            </p:cNvSpPr>
            <p:nvPr/>
          </p:nvSpPr>
          <p:spPr bwMode="auto">
            <a:xfrm>
              <a:off x="1020" y="4152"/>
              <a:ext cx="372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ru-RU" sz="1600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212850" y="127615"/>
            <a:ext cx="8429625" cy="715962"/>
            <a:chOff x="285750" y="71438"/>
            <a:chExt cx="8429625" cy="715962"/>
          </a:xfrm>
        </p:grpSpPr>
        <p:grpSp>
          <p:nvGrpSpPr>
            <p:cNvPr id="9" name="Группа 3"/>
            <p:cNvGrpSpPr>
              <a:grpSpLocks/>
            </p:cNvGrpSpPr>
            <p:nvPr/>
          </p:nvGrpSpPr>
          <p:grpSpPr bwMode="auto">
            <a:xfrm>
              <a:off x="285750" y="71438"/>
              <a:ext cx="8429625" cy="715962"/>
              <a:chOff x="285720" y="71414"/>
              <a:chExt cx="8429684" cy="715968"/>
            </a:xfrm>
          </p:grpSpPr>
          <p:pic>
            <p:nvPicPr>
              <p:cNvPr id="10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49758" y="71414"/>
                <a:ext cx="864656" cy="6143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11" name="Прямая соединительная линия 10"/>
              <p:cNvCxnSpPr/>
              <p:nvPr/>
            </p:nvCxnSpPr>
            <p:spPr>
              <a:xfrm>
                <a:off x="285720" y="785795"/>
                <a:ext cx="8429684" cy="1587"/>
              </a:xfrm>
              <a:prstGeom prst="line">
                <a:avLst/>
              </a:prstGeom>
              <a:ln w="31750" cmpd="sng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TextBox 11"/>
            <p:cNvSpPr txBox="1"/>
            <p:nvPr/>
          </p:nvSpPr>
          <p:spPr>
            <a:xfrm>
              <a:off x="1214438" y="200253"/>
              <a:ext cx="7500937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b="1" dirty="0" smtClean="0">
                  <a:solidFill>
                    <a:srgbClr val="002060"/>
                  </a:solidFill>
                  <a:latin typeface="+mj-lt"/>
                  <a:cs typeface="Arial" pitchFamily="34" charset="0"/>
                </a:rPr>
                <a:t> </a:t>
              </a:r>
              <a:endParaRPr lang="ru-RU" sz="2400" b="1" dirty="0">
                <a:solidFill>
                  <a:srgbClr val="002060"/>
                </a:solidFill>
                <a:latin typeface="+mj-lt"/>
                <a:cs typeface="Arial" pitchFamily="34" charset="0"/>
              </a:endParaRPr>
            </a:p>
          </p:txBody>
        </p:sp>
      </p:grpSp>
      <p:sp>
        <p:nvSpPr>
          <p:cNvPr id="5" name="Прямоугольник 4"/>
          <p:cNvSpPr/>
          <p:nvPr/>
        </p:nvSpPr>
        <p:spPr>
          <a:xfrm>
            <a:off x="645420" y="908720"/>
            <a:ext cx="8095998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endParaRPr lang="ru-RU" sz="2800" b="1" dirty="0">
              <a:solidFill>
                <a:srgbClr val="0000FF"/>
              </a:solidFill>
              <a:latin typeface="Times New Roman" pitchFamily="18" charset="0"/>
            </a:endParaRPr>
          </a:p>
          <a:p>
            <a:pPr marL="0" lvl="1" algn="just"/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endParaRPr lang="ru-RU" sz="2000" b="1" dirty="0">
              <a:solidFill>
                <a:srgbClr val="0000FF"/>
              </a:solidFill>
              <a:latin typeface="Times New Roman" pitchFamily="18" charset="0"/>
            </a:endParaRPr>
          </a:p>
          <a:p>
            <a:pPr marL="0" lvl="1" algn="just"/>
            <a:endParaRPr lang="ru-RU" sz="2000" dirty="0" smtClean="0">
              <a:solidFill>
                <a:srgbClr val="002060"/>
              </a:solidFill>
              <a:latin typeface="Calibri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cs typeface="Arial" pitchFamily="34" charset="0"/>
              </a:rPr>
              <a:t> </a:t>
            </a:r>
            <a:endParaRPr lang="ru-RU" b="1" dirty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49789" y="1196752"/>
            <a:ext cx="831796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/>
            <a:r>
              <a:rPr lang="ru-RU" altLang="ru-RU" sz="3200" b="1" dirty="0">
                <a:solidFill>
                  <a:srgbClr val="FF0000"/>
                </a:solidFill>
              </a:rPr>
              <a:t>Что </a:t>
            </a:r>
            <a:r>
              <a:rPr lang="ru-RU" altLang="ru-RU" sz="3200" b="1" dirty="0" smtClean="0">
                <a:solidFill>
                  <a:srgbClr val="FF0000"/>
                </a:solidFill>
              </a:rPr>
              <a:t>участник ГИА-9 и ГИА-11 </a:t>
            </a:r>
            <a:r>
              <a:rPr lang="ru-RU" altLang="ru-RU" sz="3200" b="1" dirty="0">
                <a:solidFill>
                  <a:srgbClr val="FF0000"/>
                </a:solidFill>
              </a:rPr>
              <a:t>может взять с собой на экзамен?</a:t>
            </a:r>
            <a:endParaRPr lang="ru-RU" altLang="ru-RU" b="1" dirty="0">
              <a:solidFill>
                <a:srgbClr val="FF0000"/>
              </a:solidFill>
            </a:endParaRPr>
          </a:p>
        </p:txBody>
      </p:sp>
      <p:grpSp>
        <p:nvGrpSpPr>
          <p:cNvPr id="20" name="Группа 19"/>
          <p:cNvGrpSpPr/>
          <p:nvPr/>
        </p:nvGrpSpPr>
        <p:grpSpPr>
          <a:xfrm>
            <a:off x="285750" y="2320033"/>
            <a:ext cx="1887235" cy="4752528"/>
            <a:chOff x="0" y="0"/>
            <a:chExt cx="1506860" cy="4752528"/>
          </a:xfrm>
        </p:grpSpPr>
        <p:sp>
          <p:nvSpPr>
            <p:cNvPr id="39" name="Прямоугольник 38"/>
            <p:cNvSpPr/>
            <p:nvPr/>
          </p:nvSpPr>
          <p:spPr>
            <a:xfrm>
              <a:off x="0" y="0"/>
              <a:ext cx="1506860" cy="4752528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0" name="TextBox 39"/>
            <p:cNvSpPr txBox="1"/>
            <p:nvPr/>
          </p:nvSpPr>
          <p:spPr>
            <a:xfrm>
              <a:off x="0" y="0"/>
              <a:ext cx="1506860" cy="47525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390" tIns="72390" rIns="72390" bIns="72390" numCol="1" spcCol="1270" anchor="t" anchorCtr="0">
              <a:noAutofit/>
            </a:bodyPr>
            <a:lstStyle/>
            <a:p>
              <a:pPr lvl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900" b="1" kern="1200" dirty="0" smtClean="0">
                  <a:solidFill>
                    <a:srgbClr val="00B050"/>
                  </a:solidFill>
                </a:rPr>
                <a:t>Разрешается</a:t>
              </a:r>
              <a:endParaRPr lang="ru-RU" sz="1900" b="1" kern="1200" dirty="0">
                <a:solidFill>
                  <a:srgbClr val="00B050"/>
                </a:solidFill>
              </a:endParaRPr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793028" y="2339595"/>
            <a:ext cx="8154625" cy="766240"/>
            <a:chOff x="1619875" y="19562"/>
            <a:chExt cx="6511049" cy="766240"/>
          </a:xfrm>
        </p:grpSpPr>
        <p:sp>
          <p:nvSpPr>
            <p:cNvPr id="37" name="Прямоугольник 36"/>
            <p:cNvSpPr/>
            <p:nvPr/>
          </p:nvSpPr>
          <p:spPr>
            <a:xfrm>
              <a:off x="1619875" y="37419"/>
              <a:ext cx="5914427" cy="748383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8" name="TextBox 37"/>
            <p:cNvSpPr txBox="1"/>
            <p:nvPr/>
          </p:nvSpPr>
          <p:spPr>
            <a:xfrm>
              <a:off x="2216497" y="19562"/>
              <a:ext cx="5914427" cy="74838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t" anchorCtr="0">
              <a:noAutofit/>
            </a:bodyPr>
            <a:lstStyle/>
            <a:p>
              <a:pPr lvl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800" kern="1200" dirty="0" smtClean="0">
                <a:solidFill>
                  <a:schemeClr val="tx2"/>
                </a:solidFill>
              </a:endParaRPr>
            </a:p>
            <a:p>
              <a:pPr lvl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kern="1200" dirty="0" smtClean="0">
                  <a:solidFill>
                    <a:schemeClr val="tx2"/>
                  </a:solidFill>
                </a:rPr>
                <a:t>Ручка (</a:t>
              </a:r>
              <a:r>
                <a:rPr lang="ru-RU" sz="1800" kern="1200" dirty="0" err="1" smtClean="0">
                  <a:solidFill>
                    <a:schemeClr val="tx2"/>
                  </a:solidFill>
                </a:rPr>
                <a:t>гелевая</a:t>
              </a:r>
              <a:r>
                <a:rPr lang="ru-RU" sz="1800" kern="1200" dirty="0" smtClean="0">
                  <a:solidFill>
                    <a:schemeClr val="tx2"/>
                  </a:solidFill>
                </a:rPr>
                <a:t> или капиллярная с чернилами черного цвета)</a:t>
              </a:r>
              <a:endParaRPr lang="ru-RU" sz="1800" kern="12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1536765" y="3138304"/>
            <a:ext cx="7778337" cy="795613"/>
            <a:chOff x="1323700" y="775992"/>
            <a:chExt cx="6210602" cy="795613"/>
          </a:xfrm>
        </p:grpSpPr>
        <p:sp>
          <p:nvSpPr>
            <p:cNvPr id="35" name="Прямоугольник 34"/>
            <p:cNvSpPr/>
            <p:nvPr/>
          </p:nvSpPr>
          <p:spPr>
            <a:xfrm>
              <a:off x="1619875" y="823222"/>
              <a:ext cx="5914427" cy="748383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6" name="TextBox 35"/>
            <p:cNvSpPr txBox="1"/>
            <p:nvPr/>
          </p:nvSpPr>
          <p:spPr>
            <a:xfrm>
              <a:off x="1323700" y="775992"/>
              <a:ext cx="5174522" cy="5648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t" anchorCtr="0">
              <a:noAutofit/>
            </a:bodyPr>
            <a:lstStyle/>
            <a:p>
              <a:pPr lvl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kern="1200" dirty="0" smtClean="0">
                  <a:solidFill>
                    <a:schemeClr val="tx2"/>
                  </a:solidFill>
                </a:rPr>
                <a:t>Паспорт</a:t>
              </a:r>
              <a:endParaRPr lang="ru-RU" sz="1800" kern="12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645420" y="3594950"/>
            <a:ext cx="8070525" cy="740740"/>
            <a:chOff x="1619875" y="1593152"/>
            <a:chExt cx="6651978" cy="764256"/>
          </a:xfrm>
        </p:grpSpPr>
        <p:sp>
          <p:nvSpPr>
            <p:cNvPr id="33" name="Прямоугольник 32"/>
            <p:cNvSpPr/>
            <p:nvPr/>
          </p:nvSpPr>
          <p:spPr>
            <a:xfrm>
              <a:off x="1619875" y="1609025"/>
              <a:ext cx="5914427" cy="748383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4" name="TextBox 33"/>
            <p:cNvSpPr txBox="1"/>
            <p:nvPr/>
          </p:nvSpPr>
          <p:spPr>
            <a:xfrm>
              <a:off x="2357426" y="1593152"/>
              <a:ext cx="5914427" cy="74838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t" anchorCtr="0">
              <a:noAutofit/>
            </a:bodyPr>
            <a:lstStyle/>
            <a:p>
              <a:pPr lvl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kern="1200" dirty="0" smtClean="0">
                  <a:solidFill>
                    <a:schemeClr val="tx2"/>
                  </a:solidFill>
                </a:rPr>
                <a:t>Средства обучения и воспитания (как правило, они выдаются вместе с КИМ)</a:t>
              </a:r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793029" y="4325761"/>
            <a:ext cx="7962986" cy="1140788"/>
            <a:chOff x="1619875" y="2007440"/>
            <a:chExt cx="6478849" cy="1135771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1619875" y="2394828"/>
              <a:ext cx="5914427" cy="748383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2" name="TextBox 31"/>
            <p:cNvSpPr txBox="1"/>
            <p:nvPr/>
          </p:nvSpPr>
          <p:spPr>
            <a:xfrm>
              <a:off x="2184297" y="2007440"/>
              <a:ext cx="5914427" cy="74838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t" anchorCtr="0">
              <a:noAutofit/>
            </a:bodyPr>
            <a:lstStyle/>
            <a:p>
              <a:pPr lvl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kern="1200" dirty="0" smtClean="0">
                  <a:solidFill>
                    <a:schemeClr val="tx2"/>
                  </a:solidFill>
                </a:rPr>
                <a:t>Лекарства и приспособления (при наличии медицинских показаний и по заблаговременному согласованию с ГЭК)  </a:t>
              </a:r>
              <a:r>
                <a:rPr lang="ru-RU" sz="1800" b="1" kern="1200" dirty="0" smtClean="0">
                  <a:solidFill>
                    <a:srgbClr val="FF0000"/>
                  </a:solidFill>
                </a:rPr>
                <a:t>Особо!! – Сахарный диабет</a:t>
              </a:r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793028" y="5276939"/>
            <a:ext cx="8048529" cy="972108"/>
            <a:chOff x="1619875" y="2956906"/>
            <a:chExt cx="6426336" cy="972108"/>
          </a:xfrm>
        </p:grpSpPr>
        <p:sp>
          <p:nvSpPr>
            <p:cNvPr id="29" name="Прямоугольник 28"/>
            <p:cNvSpPr/>
            <p:nvPr/>
          </p:nvSpPr>
          <p:spPr>
            <a:xfrm>
              <a:off x="1619875" y="3180631"/>
              <a:ext cx="5914427" cy="748383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0" name="TextBox 29"/>
            <p:cNvSpPr txBox="1"/>
            <p:nvPr/>
          </p:nvSpPr>
          <p:spPr>
            <a:xfrm>
              <a:off x="2131784" y="2956906"/>
              <a:ext cx="5914427" cy="74838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t" anchorCtr="0">
              <a:noAutofit/>
            </a:bodyPr>
            <a:lstStyle/>
            <a:p>
              <a:pPr lvl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b="1" kern="1200" dirty="0" smtClean="0">
                  <a:solidFill>
                    <a:srgbClr val="FF0000"/>
                  </a:solidFill>
                </a:rPr>
                <a:t>Продукты питания (перекус), </a:t>
              </a:r>
              <a:r>
                <a:rPr lang="ru-RU" sz="1800" kern="1200" dirty="0" smtClean="0">
                  <a:solidFill>
                    <a:schemeClr val="tx2"/>
                  </a:solidFill>
                </a:rPr>
                <a:t>бутилированная питьевая вода</a:t>
              </a:r>
            </a:p>
          </p:txBody>
        </p:sp>
      </p:grpSp>
      <p:grpSp>
        <p:nvGrpSpPr>
          <p:cNvPr id="26" name="Группа 25"/>
          <p:cNvGrpSpPr/>
          <p:nvPr/>
        </p:nvGrpSpPr>
        <p:grpSpPr>
          <a:xfrm>
            <a:off x="793028" y="5762993"/>
            <a:ext cx="8101213" cy="1271857"/>
            <a:chOff x="1619875" y="3442960"/>
            <a:chExt cx="6468401" cy="1271857"/>
          </a:xfrm>
        </p:grpSpPr>
        <p:sp>
          <p:nvSpPr>
            <p:cNvPr id="27" name="Прямоугольник 26"/>
            <p:cNvSpPr/>
            <p:nvPr/>
          </p:nvSpPr>
          <p:spPr>
            <a:xfrm>
              <a:off x="1619875" y="3966434"/>
              <a:ext cx="5914427" cy="748383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TextBox 27"/>
            <p:cNvSpPr txBox="1"/>
            <p:nvPr/>
          </p:nvSpPr>
          <p:spPr>
            <a:xfrm>
              <a:off x="2173849" y="3442960"/>
              <a:ext cx="5914427" cy="74838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t" anchorCtr="0">
              <a:noAutofit/>
            </a:bodyPr>
            <a:lstStyle/>
            <a:p>
              <a:pPr lvl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kern="1200" dirty="0" smtClean="0">
                  <a:solidFill>
                    <a:schemeClr val="tx2"/>
                  </a:solidFill>
                </a:rPr>
                <a:t>Черновики, выданные в ППЭ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63769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4029" y="1340768"/>
            <a:ext cx="88135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>
              <a:solidFill>
                <a:srgbClr val="C00000"/>
              </a:solidFill>
            </a:endParaRPr>
          </a:p>
        </p:txBody>
      </p:sp>
      <p:grpSp>
        <p:nvGrpSpPr>
          <p:cNvPr id="2052" name="Group 2"/>
          <p:cNvGrpSpPr>
            <a:grpSpLocks/>
          </p:cNvGrpSpPr>
          <p:nvPr/>
        </p:nvGrpSpPr>
        <p:grpSpPr bwMode="auto">
          <a:xfrm>
            <a:off x="1071563" y="152400"/>
            <a:ext cx="7596188" cy="6775450"/>
            <a:chOff x="675" y="96"/>
            <a:chExt cx="4785" cy="4268"/>
          </a:xfrm>
        </p:grpSpPr>
        <p:sp>
          <p:nvSpPr>
            <p:cNvPr id="2055" name="Text Box 4"/>
            <p:cNvSpPr txBox="1">
              <a:spLocks noChangeArrowheads="1"/>
            </p:cNvSpPr>
            <p:nvPr/>
          </p:nvSpPr>
          <p:spPr bwMode="auto">
            <a:xfrm>
              <a:off x="675" y="96"/>
              <a:ext cx="478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 b="1" dirty="0">
                  <a:solidFill>
                    <a:schemeClr val="bg1"/>
                  </a:solidFill>
                  <a:latin typeface="Calibri" pitchFamily="34" charset="0"/>
                </a:rPr>
                <a:t>Департамент образования </a:t>
              </a:r>
              <a:r>
                <a:rPr lang="ru-RU" sz="2400" b="1" dirty="0" smtClean="0">
                  <a:solidFill>
                    <a:schemeClr val="bg1"/>
                  </a:solidFill>
                  <a:latin typeface="Calibri" pitchFamily="34" charset="0"/>
                </a:rPr>
                <a:t>и науки Ивановской </a:t>
              </a:r>
              <a:r>
                <a:rPr lang="ru-RU" sz="2400" b="1" dirty="0">
                  <a:solidFill>
                    <a:schemeClr val="bg1"/>
                  </a:solidFill>
                  <a:latin typeface="Calibri" pitchFamily="34" charset="0"/>
                </a:rPr>
                <a:t>области</a:t>
              </a:r>
            </a:p>
          </p:txBody>
        </p:sp>
        <p:sp>
          <p:nvSpPr>
            <p:cNvPr id="2056" name="Text Box 7"/>
            <p:cNvSpPr txBox="1">
              <a:spLocks noChangeArrowheads="1"/>
            </p:cNvSpPr>
            <p:nvPr/>
          </p:nvSpPr>
          <p:spPr bwMode="auto">
            <a:xfrm>
              <a:off x="1020" y="4152"/>
              <a:ext cx="372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ru-RU" sz="1600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204787" y="94234"/>
            <a:ext cx="8429625" cy="1185916"/>
            <a:chOff x="285750" y="71438"/>
            <a:chExt cx="8429625" cy="1185916"/>
          </a:xfrm>
        </p:grpSpPr>
        <p:grpSp>
          <p:nvGrpSpPr>
            <p:cNvPr id="9" name="Группа 3"/>
            <p:cNvGrpSpPr>
              <a:grpSpLocks/>
            </p:cNvGrpSpPr>
            <p:nvPr/>
          </p:nvGrpSpPr>
          <p:grpSpPr bwMode="auto">
            <a:xfrm>
              <a:off x="285750" y="71438"/>
              <a:ext cx="8429625" cy="715962"/>
              <a:chOff x="285720" y="71414"/>
              <a:chExt cx="8429684" cy="715968"/>
            </a:xfrm>
          </p:grpSpPr>
          <p:pic>
            <p:nvPicPr>
              <p:cNvPr id="10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49758" y="71414"/>
                <a:ext cx="864656" cy="6143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11" name="Прямая соединительная линия 10"/>
              <p:cNvCxnSpPr/>
              <p:nvPr/>
            </p:nvCxnSpPr>
            <p:spPr>
              <a:xfrm>
                <a:off x="285720" y="785795"/>
                <a:ext cx="8429684" cy="1587"/>
              </a:xfrm>
              <a:prstGeom prst="line">
                <a:avLst/>
              </a:prstGeom>
              <a:ln w="31750" cmpd="sng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TextBox 11"/>
            <p:cNvSpPr txBox="1"/>
            <p:nvPr/>
          </p:nvSpPr>
          <p:spPr>
            <a:xfrm>
              <a:off x="1114746" y="675890"/>
              <a:ext cx="7486650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b="1" dirty="0" smtClean="0">
                  <a:solidFill>
                    <a:srgbClr val="002060"/>
                  </a:solidFill>
                  <a:latin typeface="+mj-lt"/>
                  <a:cs typeface="Arial" pitchFamily="34" charset="0"/>
                </a:rPr>
                <a:t> </a:t>
              </a:r>
              <a:endParaRPr lang="ru-RU" sz="2400" b="1" dirty="0">
                <a:solidFill>
                  <a:srgbClr val="00206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902495" y="795689"/>
              <a:ext cx="7500937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b="1" dirty="0" smtClean="0">
                  <a:solidFill>
                    <a:srgbClr val="002060"/>
                  </a:solidFill>
                  <a:latin typeface="+mj-lt"/>
                  <a:cs typeface="Arial" pitchFamily="34" charset="0"/>
                </a:rPr>
                <a:t> </a:t>
              </a:r>
              <a:endParaRPr lang="ru-RU" sz="2400" b="1" dirty="0">
                <a:solidFill>
                  <a:srgbClr val="002060"/>
                </a:solidFill>
                <a:latin typeface="+mj-lt"/>
                <a:cs typeface="Arial" pitchFamily="34" charset="0"/>
              </a:endParaRP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107504" y="787400"/>
            <a:ext cx="8784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1993" y="1018232"/>
            <a:ext cx="809599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</a:rPr>
              <a:t>!!!!!</a:t>
            </a:r>
            <a:endParaRPr lang="ru-RU" sz="4000" dirty="0" smtClean="0">
              <a:solidFill>
                <a:srgbClr val="FF0000"/>
              </a:solidFill>
              <a:latin typeface="Calibri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7189" y="1447063"/>
            <a:ext cx="81032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ru-RU" sz="2000" b="1" dirty="0" smtClean="0">
                <a:solidFill>
                  <a:srgbClr val="262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lvl="1"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2024</a:t>
            </a:r>
            <a:r>
              <a:rPr lang="ru-RU" sz="3200" dirty="0" smtClean="0">
                <a:solidFill>
                  <a:srgbClr val="262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году  поставка МФУ</a:t>
            </a:r>
          </a:p>
          <a:p>
            <a:pPr marL="0" lvl="1" algn="just"/>
            <a:endParaRPr lang="ru-RU" sz="3200" dirty="0" smtClean="0">
              <a:solidFill>
                <a:srgbClr val="2626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algn="just"/>
            <a:r>
              <a:rPr lang="ru-RU" sz="3200" dirty="0" smtClean="0">
                <a:solidFill>
                  <a:srgbClr val="262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ГИА-11 - технологии печати и сканирования ЭМ 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аудиториях ППЭ </a:t>
            </a:r>
          </a:p>
          <a:p>
            <a:pPr marL="0" lvl="1" algn="just"/>
            <a:endParaRPr lang="ru-RU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algn="just"/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ГИА-9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 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печати и сканирования ЭМ 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штабе во всех ППЭ</a:t>
            </a:r>
            <a:endParaRPr lang="ru-RU" sz="2400" dirty="0">
              <a:solidFill>
                <a:srgbClr val="2626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algn="just"/>
            <a:endParaRPr lang="ru-RU" sz="2400" dirty="0">
              <a:solidFill>
                <a:srgbClr val="002060"/>
              </a:solidFill>
              <a:latin typeface="Calibri"/>
            </a:endParaRPr>
          </a:p>
          <a:p>
            <a:pPr marL="0" lvl="1" algn="just"/>
            <a:r>
              <a:rPr lang="ru-RU" sz="2000" dirty="0" smtClean="0">
                <a:solidFill>
                  <a:srgbClr val="002060"/>
                </a:solidFill>
                <a:latin typeface="Calibri"/>
                <a:cs typeface="+mn-cs"/>
              </a:rPr>
              <a:t> </a:t>
            </a:r>
            <a:endParaRPr lang="ru-RU" sz="2000" b="1" u="sng" dirty="0">
              <a:solidFill>
                <a:srgbClr val="00206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1353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4029" y="1340768"/>
            <a:ext cx="88135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>
              <a:solidFill>
                <a:srgbClr val="C00000"/>
              </a:solidFill>
            </a:endParaRPr>
          </a:p>
        </p:txBody>
      </p:sp>
      <p:grpSp>
        <p:nvGrpSpPr>
          <p:cNvPr id="2052" name="Group 2"/>
          <p:cNvGrpSpPr>
            <a:grpSpLocks/>
          </p:cNvGrpSpPr>
          <p:nvPr/>
        </p:nvGrpSpPr>
        <p:grpSpPr bwMode="auto">
          <a:xfrm>
            <a:off x="1071563" y="152400"/>
            <a:ext cx="7596188" cy="6775450"/>
            <a:chOff x="675" y="96"/>
            <a:chExt cx="4785" cy="4268"/>
          </a:xfrm>
        </p:grpSpPr>
        <p:sp>
          <p:nvSpPr>
            <p:cNvPr id="2055" name="Text Box 4"/>
            <p:cNvSpPr txBox="1">
              <a:spLocks noChangeArrowheads="1"/>
            </p:cNvSpPr>
            <p:nvPr/>
          </p:nvSpPr>
          <p:spPr bwMode="auto">
            <a:xfrm>
              <a:off x="675" y="96"/>
              <a:ext cx="478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 b="1" dirty="0">
                  <a:solidFill>
                    <a:schemeClr val="bg1"/>
                  </a:solidFill>
                  <a:latin typeface="Calibri" pitchFamily="34" charset="0"/>
                </a:rPr>
                <a:t>Департамент образования </a:t>
              </a:r>
              <a:r>
                <a:rPr lang="ru-RU" sz="2400" b="1" dirty="0" smtClean="0">
                  <a:solidFill>
                    <a:schemeClr val="bg1"/>
                  </a:solidFill>
                  <a:latin typeface="Calibri" pitchFamily="34" charset="0"/>
                </a:rPr>
                <a:t>и науки Ивановской </a:t>
              </a:r>
              <a:r>
                <a:rPr lang="ru-RU" sz="2400" b="1" dirty="0">
                  <a:solidFill>
                    <a:schemeClr val="bg1"/>
                  </a:solidFill>
                  <a:latin typeface="Calibri" pitchFamily="34" charset="0"/>
                </a:rPr>
                <a:t>области</a:t>
              </a:r>
            </a:p>
          </p:txBody>
        </p:sp>
        <p:sp>
          <p:nvSpPr>
            <p:cNvPr id="2056" name="Text Box 7"/>
            <p:cNvSpPr txBox="1">
              <a:spLocks noChangeArrowheads="1"/>
            </p:cNvSpPr>
            <p:nvPr/>
          </p:nvSpPr>
          <p:spPr bwMode="auto">
            <a:xfrm>
              <a:off x="1020" y="4152"/>
              <a:ext cx="372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ru-RU" sz="1600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204787" y="94234"/>
            <a:ext cx="8429625" cy="1185916"/>
            <a:chOff x="285750" y="71438"/>
            <a:chExt cx="8429625" cy="1185916"/>
          </a:xfrm>
        </p:grpSpPr>
        <p:grpSp>
          <p:nvGrpSpPr>
            <p:cNvPr id="9" name="Группа 3"/>
            <p:cNvGrpSpPr>
              <a:grpSpLocks/>
            </p:cNvGrpSpPr>
            <p:nvPr/>
          </p:nvGrpSpPr>
          <p:grpSpPr bwMode="auto">
            <a:xfrm>
              <a:off x="285750" y="71438"/>
              <a:ext cx="8429625" cy="715962"/>
              <a:chOff x="285720" y="71414"/>
              <a:chExt cx="8429684" cy="715968"/>
            </a:xfrm>
          </p:grpSpPr>
          <p:pic>
            <p:nvPicPr>
              <p:cNvPr id="10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49758" y="71414"/>
                <a:ext cx="864656" cy="6143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11" name="Прямая соединительная линия 10"/>
              <p:cNvCxnSpPr/>
              <p:nvPr/>
            </p:nvCxnSpPr>
            <p:spPr>
              <a:xfrm>
                <a:off x="285720" y="785795"/>
                <a:ext cx="8429684" cy="1587"/>
              </a:xfrm>
              <a:prstGeom prst="line">
                <a:avLst/>
              </a:prstGeom>
              <a:ln w="31750" cmpd="sng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TextBox 11"/>
            <p:cNvSpPr txBox="1"/>
            <p:nvPr/>
          </p:nvSpPr>
          <p:spPr>
            <a:xfrm>
              <a:off x="1114746" y="675890"/>
              <a:ext cx="7486650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b="1" dirty="0" smtClean="0">
                  <a:solidFill>
                    <a:srgbClr val="002060"/>
                  </a:solidFill>
                  <a:latin typeface="+mj-lt"/>
                  <a:cs typeface="Arial" pitchFamily="34" charset="0"/>
                </a:rPr>
                <a:t> </a:t>
              </a:r>
              <a:endParaRPr lang="ru-RU" sz="2400" b="1" dirty="0">
                <a:solidFill>
                  <a:srgbClr val="00206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902495" y="795689"/>
              <a:ext cx="7500937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b="1" dirty="0" smtClean="0">
                  <a:solidFill>
                    <a:srgbClr val="002060"/>
                  </a:solidFill>
                  <a:latin typeface="+mj-lt"/>
                  <a:cs typeface="Arial" pitchFamily="34" charset="0"/>
                </a:rPr>
                <a:t> </a:t>
              </a:r>
              <a:endParaRPr lang="ru-RU" sz="2400" b="1" dirty="0">
                <a:solidFill>
                  <a:srgbClr val="002060"/>
                </a:solidFill>
                <a:latin typeface="+mj-lt"/>
                <a:cs typeface="Arial" pitchFamily="34" charset="0"/>
              </a:endParaRP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107504" y="787400"/>
            <a:ext cx="8784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1993" y="1018232"/>
            <a:ext cx="809599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</a:rPr>
              <a:t>!!!!!</a:t>
            </a:r>
            <a:endParaRPr lang="ru-RU" sz="4000" dirty="0" smtClean="0">
              <a:solidFill>
                <a:srgbClr val="FF0000"/>
              </a:solidFill>
              <a:latin typeface="Calibri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7189" y="1447063"/>
            <a:ext cx="8103244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ru-RU" sz="2000" b="1" dirty="0" smtClean="0">
                <a:solidFill>
                  <a:srgbClr val="262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lvl="1"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15.05.2024</a:t>
            </a:r>
            <a:r>
              <a:rPr lang="ru-RU" sz="3200" dirty="0" smtClean="0">
                <a:solidFill>
                  <a:srgbClr val="262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lvl="1" algn="just"/>
            <a:r>
              <a:rPr lang="ru-RU" sz="3200" dirty="0" smtClean="0">
                <a:solidFill>
                  <a:srgbClr val="262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Всероссийские тренировочные мероприятия ГИА-11 по технологии передачи ЭМ по сети «Интернет», печати, сканирования ЭМ в аудиториях ППЭ 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обучающимися </a:t>
            </a:r>
            <a:r>
              <a:rPr lang="ru-RU" sz="3200" dirty="0" smtClean="0">
                <a:solidFill>
                  <a:srgbClr val="262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учебным предметам «Русский язык», «Английский язык» (устная часть), «Информатика».</a:t>
            </a:r>
          </a:p>
          <a:p>
            <a:pPr marL="0" lvl="1" algn="just"/>
            <a:r>
              <a:rPr lang="ru-RU" sz="3200" dirty="0" smtClean="0">
                <a:solidFill>
                  <a:srgbClr val="262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Тестирование системы видеонаблюдения.</a:t>
            </a:r>
          </a:p>
          <a:p>
            <a:pPr marL="0" lvl="1" algn="just"/>
            <a:endParaRPr lang="ru-RU" sz="2400" dirty="0">
              <a:solidFill>
                <a:srgbClr val="2626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algn="just"/>
            <a:endParaRPr lang="ru-RU" sz="2400" dirty="0">
              <a:solidFill>
                <a:srgbClr val="002060"/>
              </a:solidFill>
              <a:latin typeface="Calibri"/>
            </a:endParaRPr>
          </a:p>
          <a:p>
            <a:pPr marL="0" lvl="1" algn="just"/>
            <a:r>
              <a:rPr lang="ru-RU" sz="2000" dirty="0" smtClean="0">
                <a:solidFill>
                  <a:srgbClr val="002060"/>
                </a:solidFill>
                <a:latin typeface="Calibri"/>
                <a:cs typeface="+mn-cs"/>
              </a:rPr>
              <a:t> </a:t>
            </a:r>
            <a:endParaRPr lang="ru-RU" sz="2000" b="1" u="sng" dirty="0">
              <a:solidFill>
                <a:srgbClr val="00206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6542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TM10001114[[fn=Галерея]]</Template>
  <TotalTime>12687</TotalTime>
  <Words>658</Words>
  <Application>Microsoft Office PowerPoint</Application>
  <PresentationFormat>Экран (4:3)</PresentationFormat>
  <Paragraphs>117</Paragraphs>
  <Slides>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Волна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Безбородова Н.В.</dc:creator>
  <cp:lastModifiedBy>Данилова Вера Юрьевна</cp:lastModifiedBy>
  <cp:revision>1091</cp:revision>
  <cp:lastPrinted>2011-08-01T10:03:07Z</cp:lastPrinted>
  <dcterms:created xsi:type="dcterms:W3CDTF">2011-02-19T07:51:40Z</dcterms:created>
  <dcterms:modified xsi:type="dcterms:W3CDTF">2024-05-15T07:18:30Z</dcterms:modified>
</cp:coreProperties>
</file>