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092"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Анастасия Старкова" userId="a8a046abf2cb57da" providerId="Windows Live" clId="Web-{029A75E5-A429-4393-838C-9994C24B11D0}"/>
    <pc:docChg chg="modSld">
      <pc:chgData name="Анастасия Старкова" userId="a8a046abf2cb57da" providerId="Windows Live" clId="Web-{029A75E5-A429-4393-838C-9994C24B11D0}" dt="2018-02-21T06:11:21.006" v="2"/>
      <pc:docMkLst>
        <pc:docMk/>
      </pc:docMkLst>
      <pc:sldChg chg="modSp">
        <pc:chgData name="Анастасия Старкова" userId="a8a046abf2cb57da" providerId="Windows Live" clId="Web-{029A75E5-A429-4393-838C-9994C24B11D0}" dt="2018-02-21T06:11:21.006" v="2"/>
        <pc:sldMkLst>
          <pc:docMk/>
          <pc:sldMk cId="1193915476" sldId="258"/>
        </pc:sldMkLst>
        <pc:spChg chg="mod">
          <ac:chgData name="Анастасия Старкова" userId="a8a046abf2cb57da" providerId="Windows Live" clId="Web-{029A75E5-A429-4393-838C-9994C24B11D0}" dt="2018-02-21T06:11:08.381" v="1"/>
          <ac:spMkLst>
            <pc:docMk/>
            <pc:sldMk cId="1193915476" sldId="258"/>
            <ac:spMk id="9" creationId="{00000000-0000-0000-0000-000000000000}"/>
          </ac:spMkLst>
        </pc:spChg>
        <pc:spChg chg="mod">
          <ac:chgData name="Анастасия Старкова" userId="a8a046abf2cb57da" providerId="Windows Live" clId="Web-{029A75E5-A429-4393-838C-9994C24B11D0}" dt="2018-02-21T06:11:21.006" v="2"/>
          <ac:spMkLst>
            <pc:docMk/>
            <pc:sldMk cId="1193915476" sldId="258"/>
            <ac:spMk id="10" creationId="{00000000-0000-0000-0000-000000000000}"/>
          </ac:spMkLst>
        </pc:spChg>
      </pc:sldChg>
    </pc:docChg>
  </pc:docChgLst>
  <pc:docChgLst>
    <pc:chgData name="Анастасия Старкова" userId="a8a046abf2cb57da" providerId="Windows Live" clId="Web-{81E5E5E1-7B04-4A9A-A2E0-EDD516E364EF}"/>
    <pc:docChg chg="modSld">
      <pc:chgData name="Анастасия Старкова" userId="a8a046abf2cb57da" providerId="Windows Live" clId="Web-{81E5E5E1-7B04-4A9A-A2E0-EDD516E364EF}" dt="2018-02-15T12:54:08.449" v="1"/>
      <pc:docMkLst>
        <pc:docMk/>
      </pc:docMkLst>
      <pc:sldChg chg="modSp">
        <pc:chgData name="Анастасия Старкова" userId="a8a046abf2cb57da" providerId="Windows Live" clId="Web-{81E5E5E1-7B04-4A9A-A2E0-EDD516E364EF}" dt="2018-02-15T12:54:08.449" v="1"/>
        <pc:sldMkLst>
          <pc:docMk/>
          <pc:sldMk cId="2048390723" sldId="256"/>
        </pc:sldMkLst>
        <pc:picChg chg="mod">
          <ac:chgData name="Анастасия Старкова" userId="a8a046abf2cb57da" providerId="Windows Live" clId="Web-{81E5E5E1-7B04-4A9A-A2E0-EDD516E364EF}" dt="2018-02-15T12:54:08.449" v="1"/>
          <ac:picMkLst>
            <pc:docMk/>
            <pc:sldMk cId="2048390723" sldId="256"/>
            <ac:picMk id="17411" creationId="{00000000-0000-0000-0000-000000000000}"/>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ru-RU"/>
              <a:t>Образец заголовка</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21.02.2018</a:t>
            </a:fld>
            <a:endParaRPr lang="ru-RU"/>
          </a:p>
        </p:txBody>
      </p:sp>
      <p:sp>
        <p:nvSpPr>
          <p:cNvPr id="5" name="Footer Placeholder 4"/>
          <p:cNvSpPr>
            <a:spLocks noGrp="1"/>
          </p:cNvSpPr>
          <p:nvPr>
            <p:ph type="ftr" sz="quarter" idx="11"/>
          </p:nvPr>
        </p:nvSpPr>
        <p:spPr/>
        <p:txBody>
          <a:bodyPr/>
          <a:lstStyle/>
          <a:p>
            <a:endParaRPr lang="ru-RU"/>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21.02.2018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a:t>Образец заголовка</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21.02.2018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21.02.2018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ru-RU"/>
              <a:t>Образец заголовка</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7" name="Date Placeholder 6"/>
          <p:cNvSpPr>
            <a:spLocks noGrp="1"/>
          </p:cNvSpPr>
          <p:nvPr>
            <p:ph type="dt" sz="half" idx="10"/>
          </p:nvPr>
        </p:nvSpPr>
        <p:spPr/>
        <p:txBody>
          <a:bodyPr/>
          <a:lstStyle/>
          <a:p>
            <a:fld id="{B4C71EC6-210F-42DE-9C53-41977AD35B3D}" type="datetimeFigureOut">
              <a:rPr lang="ru-RU" smtClean="0"/>
              <a:t>21.02.2018</a:t>
            </a:fld>
            <a:endParaRPr lang="ru-RU"/>
          </a:p>
        </p:txBody>
      </p:sp>
      <p:sp>
        <p:nvSpPr>
          <p:cNvPr id="8" name="Slide Number Placeholder 7"/>
          <p:cNvSpPr>
            <a:spLocks noGrp="1"/>
          </p:cNvSpPr>
          <p:nvPr>
            <p:ph type="sldNum" sz="quarter" idx="11"/>
          </p:nvPr>
        </p:nvSpPr>
        <p:spPr/>
        <p:txBody>
          <a:bodyPr/>
          <a:lstStyle/>
          <a:p>
            <a:fld id="{B19B0651-EE4F-4900-A07F-96A6BFA9D0F0}" type="slidenum">
              <a:rPr lang="ru-RU" smtClean="0"/>
              <a:t>‹#›</a:t>
            </a:fld>
            <a:endParaRPr lang="ru-RU"/>
          </a:p>
        </p:txBody>
      </p:sp>
      <p:sp>
        <p:nvSpPr>
          <p:cNvPr id="9" name="Footer Placeholder 8"/>
          <p:cNvSpPr>
            <a:spLocks noGrp="1"/>
          </p:cNvSpPr>
          <p:nvPr>
            <p:ph type="ftr" sz="quarter" idx="12"/>
          </p:nvPr>
        </p:nvSpPr>
        <p:spPr/>
        <p:txBody>
          <a:bodyPr/>
          <a:lstStyle/>
          <a:p>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t>21.02.2018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ru-RU"/>
              <a:t>Образец текста</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21.02.2018</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t>21.02.2018</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21.02.2018</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21.02.2018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8" name="Title 7"/>
          <p:cNvSpPr>
            <a:spLocks noGrp="1"/>
          </p:cNvSpPr>
          <p:nvPr>
            <p:ph type="title"/>
          </p:nvPr>
        </p:nvSpPr>
        <p:spPr/>
        <p:txBody>
          <a:bodyPr/>
          <a:lstStyle/>
          <a:p>
            <a:r>
              <a:rPr lang="ru-RU"/>
              <a:t>Образец заголовка</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21.02.2018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B19B0651-EE4F-4900-A07F-96A6BFA9D0F0}" type="slidenum">
              <a:rPr lang="ru-RU" smtClean="0"/>
              <a:t>‹#›</a:t>
            </a:fld>
            <a:endParaRPr lang="ru-RU"/>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ru-RU"/>
              <a:t>Образец заголовка</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ru-RU"/>
              <a:t>Образец заголовка</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B4C71EC6-210F-42DE-9C53-41977AD35B3D}" type="datetimeFigureOut">
              <a:rPr lang="ru-RU" smtClean="0"/>
              <a:t>21.02.2018</a:t>
            </a:fld>
            <a:endParaRPr lang="ru-RU"/>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ru-RU"/>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B19B0651-EE4F-4900-A07F-96A6BFA9D0F0}" type="slidenum">
              <a:rPr lang="ru-RU" smtClean="0"/>
              <a:t>‹#›</a:t>
            </a:fld>
            <a:endParaRPr lang="ru-RU"/>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 Id="rId4" Type="http://schemas.openxmlformats.org/officeDocument/2006/relationships/image" Target="../media/image39.jpeg"/></Relationships>
</file>

<file path=ppt/slides/_rels/slide1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 Id="rId4" Type="http://schemas.openxmlformats.org/officeDocument/2006/relationships/image" Target="../media/image44.jpeg"/></Relationships>
</file>

<file path=ppt/slides/_rels/slide1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7.xml"/><Relationship Id="rId4" Type="http://schemas.openxmlformats.org/officeDocument/2006/relationships/image" Target="../media/image47.jpeg"/></Relationships>
</file>

<file path=ppt/slides/_rels/slide1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7.xml"/><Relationship Id="rId4" Type="http://schemas.openxmlformats.org/officeDocument/2006/relationships/image" Target="../media/image50.jpeg"/></Relationships>
</file>

<file path=ppt/slides/_rels/slide1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7.xml"/><Relationship Id="rId4" Type="http://schemas.openxmlformats.org/officeDocument/2006/relationships/image" Target="../media/image53.jpeg"/></Relationships>
</file>

<file path=ppt/slides/_rels/slide17.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7.xml"/><Relationship Id="rId4" Type="http://schemas.openxmlformats.org/officeDocument/2006/relationships/image" Target="../media/image56.jpeg"/></Relationships>
</file>

<file path=ppt/slides/_rels/slide18.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7.xml"/><Relationship Id="rId4" Type="http://schemas.openxmlformats.org/officeDocument/2006/relationships/image" Target="../media/image59.jpeg"/></Relationships>
</file>

<file path=ppt/slides/_rels/slide19.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7.xml"/><Relationship Id="rId5" Type="http://schemas.openxmlformats.org/officeDocument/2006/relationships/image" Target="../media/image63.jpeg"/><Relationship Id="rId4" Type="http://schemas.openxmlformats.org/officeDocument/2006/relationships/image" Target="../media/image62.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7.xml"/><Relationship Id="rId4" Type="http://schemas.openxmlformats.org/officeDocument/2006/relationships/image" Target="../media/image66.jpeg"/></Relationships>
</file>

<file path=ppt/slides/_rels/slide21.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jpeg"/><Relationship Id="rId1" Type="http://schemas.openxmlformats.org/officeDocument/2006/relationships/slideLayout" Target="../slideLayouts/slideLayout7.xml"/><Relationship Id="rId4" Type="http://schemas.openxmlformats.org/officeDocument/2006/relationships/image" Target="../media/image76.jpeg"/></Relationships>
</file>

<file path=ppt/slides/_rels/slide26.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78.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82.jpeg"/><Relationship Id="rId1" Type="http://schemas.openxmlformats.org/officeDocument/2006/relationships/slideLayout" Target="../slideLayouts/slideLayout7.xml"/><Relationship Id="rId4" Type="http://schemas.openxmlformats.org/officeDocument/2006/relationships/image" Target="../media/image84.jpeg"/></Relationships>
</file>

<file path=ppt/slides/_rels/slide3.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 Id="rId9" Type="http://schemas.openxmlformats.org/officeDocument/2006/relationships/image" Target="../media/image17.jpeg"/></Relationships>
</file>

<file path=ppt/slides/_rels/slide30.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image" Target="../media/image85.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image" Target="../media/image87.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jpeg"/></Relationships>
</file>

<file path=ppt/slides/_rels/slide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1989" y="2420866"/>
            <a:ext cx="8280920" cy="1938992"/>
          </a:xfrm>
          <a:prstGeom prst="rect">
            <a:avLst/>
          </a:prstGeom>
          <a:noFill/>
        </p:spPr>
        <p:txBody>
          <a:bodyPr wrap="square" rtlCol="0">
            <a:spAutoFit/>
          </a:bodyPr>
          <a:lstStyle/>
          <a:p>
            <a:pPr algn="ctr"/>
            <a:r>
              <a:rPr lang="ru-RU" sz="4000" b="1" dirty="0">
                <a:solidFill>
                  <a:schemeClr val="accent3">
                    <a:lumMod val="75000"/>
                  </a:schemeClr>
                </a:solidFill>
              </a:rPr>
              <a:t>Инфекционные и неинфекционные заболевания. Профилактика</a:t>
            </a:r>
          </a:p>
        </p:txBody>
      </p:sp>
      <p:pic>
        <p:nvPicPr>
          <p:cNvPr id="17410" name="Picture 2" descr="C:\Users\УЗТО\Desktop\инфекция\что-за-зверь-такой-микроб.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566"/>
            <a:ext cx="3923159" cy="2667748"/>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17411" name="Picture 3" descr="C:\Users\УЗТО\Desktop\инфекция\7878_1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85038" y="4149080"/>
            <a:ext cx="2568758" cy="2708919"/>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C:\Users\УЗТО\Desktop\инфекция\Снимок.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07522" y="4090462"/>
            <a:ext cx="771525" cy="904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83907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59632" y="116632"/>
            <a:ext cx="6264696" cy="36004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sz="1400" b="1" i="1" dirty="0"/>
          </a:p>
          <a:p>
            <a:pPr algn="ctr"/>
            <a:r>
              <a:rPr lang="ru-RU" sz="1400" b="1" i="1" dirty="0"/>
              <a:t>Профилактика пищевых отравлений микробного происхождения</a:t>
            </a:r>
            <a:r>
              <a:rPr lang="ru-RU" sz="1400" b="1" dirty="0"/>
              <a:t>:</a:t>
            </a:r>
            <a:endParaRPr lang="ru-RU" sz="1400" dirty="0"/>
          </a:p>
          <a:p>
            <a:pPr algn="ctr"/>
            <a:endParaRPr lang="ru-RU" sz="1400" dirty="0"/>
          </a:p>
        </p:txBody>
      </p:sp>
      <p:sp>
        <p:nvSpPr>
          <p:cNvPr id="3" name="Прямоугольник 2"/>
          <p:cNvSpPr/>
          <p:nvPr/>
        </p:nvSpPr>
        <p:spPr>
          <a:xfrm>
            <a:off x="251520" y="764704"/>
            <a:ext cx="2664296" cy="108012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sz="1400" dirty="0"/>
          </a:p>
          <a:p>
            <a:pPr algn="ctr"/>
            <a:r>
              <a:rPr lang="ru-RU" sz="1400" dirty="0"/>
              <a:t>оздоровление источников инфекции (периодические медицинские осмотры)</a:t>
            </a:r>
          </a:p>
          <a:p>
            <a:pPr algn="ctr"/>
            <a:endParaRPr lang="ru-RU" sz="1400" dirty="0"/>
          </a:p>
        </p:txBody>
      </p:sp>
      <p:sp>
        <p:nvSpPr>
          <p:cNvPr id="4" name="Прямоугольник 3"/>
          <p:cNvSpPr/>
          <p:nvPr/>
        </p:nvSpPr>
        <p:spPr>
          <a:xfrm>
            <a:off x="3059832" y="764704"/>
            <a:ext cx="5760640" cy="108012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sz="1400" dirty="0"/>
          </a:p>
          <a:p>
            <a:pPr algn="ctr"/>
            <a:r>
              <a:rPr lang="ru-RU" sz="1400" dirty="0"/>
              <a:t>предупреждение попадания возбудителей инфекций и их токсинов в пищевой продукт (санитарный надзор за состоянием здоровья работников, соблюдение правил личной гигиены, соблюдение сроков хранения, транспортировки и реализации продуктов, дезинфекция, дезинсекция и дератизация)</a:t>
            </a:r>
          </a:p>
          <a:p>
            <a:pPr algn="ctr"/>
            <a:endParaRPr lang="ru-RU" sz="1400" dirty="0"/>
          </a:p>
        </p:txBody>
      </p:sp>
      <p:sp>
        <p:nvSpPr>
          <p:cNvPr id="5" name="Прямоугольник 4"/>
          <p:cNvSpPr/>
          <p:nvPr/>
        </p:nvSpPr>
        <p:spPr>
          <a:xfrm>
            <a:off x="251520" y="1988840"/>
            <a:ext cx="3888432" cy="86409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400" dirty="0"/>
              <a:t>    </a:t>
            </a:r>
          </a:p>
          <a:p>
            <a:pPr algn="ctr"/>
            <a:r>
              <a:rPr lang="ru-RU" sz="1400" dirty="0"/>
              <a:t>предотвращение возможностей накопления возбудителей и их токсинов в пище (соблюдение сроков хранения и реализации скоропортящихся продуктов)</a:t>
            </a:r>
          </a:p>
          <a:p>
            <a:pPr algn="ctr"/>
            <a:endParaRPr lang="ru-RU" sz="1400" dirty="0"/>
          </a:p>
        </p:txBody>
      </p:sp>
      <p:sp>
        <p:nvSpPr>
          <p:cNvPr id="6" name="Прямоугольник 5"/>
          <p:cNvSpPr/>
          <p:nvPr/>
        </p:nvSpPr>
        <p:spPr>
          <a:xfrm>
            <a:off x="4391980" y="1988840"/>
            <a:ext cx="4428492" cy="86409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ru-RU" sz="1400" dirty="0"/>
          </a:p>
          <a:p>
            <a:pPr algn="ctr"/>
            <a:r>
              <a:rPr lang="ru-RU" sz="1400" dirty="0"/>
              <a:t>уничтожение возбудителей и токсинов в пище (термическая обработка, высокая концентрация сахара или соли)</a:t>
            </a:r>
          </a:p>
          <a:p>
            <a:pPr algn="ctr"/>
            <a:endParaRPr lang="ru-RU" sz="1400" dirty="0"/>
          </a:p>
        </p:txBody>
      </p:sp>
      <p:sp>
        <p:nvSpPr>
          <p:cNvPr id="7" name="Прямоугольник 6"/>
          <p:cNvSpPr/>
          <p:nvPr/>
        </p:nvSpPr>
        <p:spPr>
          <a:xfrm>
            <a:off x="1259632" y="2996952"/>
            <a:ext cx="5688632" cy="432048"/>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ru-RU" sz="1400" dirty="0">
                <a:solidFill>
                  <a:schemeClr val="accent3">
                    <a:lumMod val="75000"/>
                  </a:schemeClr>
                </a:solidFill>
              </a:rPr>
              <a:t>гигиеническое обучение работников продовольственной торговли</a:t>
            </a:r>
          </a:p>
        </p:txBody>
      </p:sp>
      <p:pic>
        <p:nvPicPr>
          <p:cNvPr id="9218" name="Picture 2" descr="C:\Users\УЗТО\Desktop\инфекция\1462523147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3435875"/>
            <a:ext cx="4476750" cy="3257550"/>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9219" name="Picture 3" descr="C:\Users\УЗТО\Desktop\инфекция\Уничтожение-насекомых.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3665" y="3583568"/>
            <a:ext cx="3949551" cy="2962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71050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55776" y="116632"/>
            <a:ext cx="3312368" cy="43204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400" b="1" dirty="0"/>
              <a:t>Стафилококковая инфекция</a:t>
            </a:r>
            <a:endParaRPr lang="ru-RU" sz="1400" dirty="0"/>
          </a:p>
        </p:txBody>
      </p:sp>
      <p:sp>
        <p:nvSpPr>
          <p:cNvPr id="3" name="Прямоугольник 2"/>
          <p:cNvSpPr/>
          <p:nvPr/>
        </p:nvSpPr>
        <p:spPr>
          <a:xfrm>
            <a:off x="107504" y="692696"/>
            <a:ext cx="8784976" cy="64807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sz="1400" dirty="0"/>
          </a:p>
          <a:p>
            <a:pPr algn="ctr"/>
            <a:r>
              <a:rPr lang="ru-RU" sz="1400" dirty="0"/>
              <a:t>Источником заражения пищи стафилококком являются люди с гнойничковыми поражениями кожи, чаще пальцев рук, а также больные ангиной, насморком, бронхитом и принимающие участие в кулинарной обработке продуктов или контактирующие с пищевым продуктом. </a:t>
            </a:r>
          </a:p>
          <a:p>
            <a:pPr algn="ctr"/>
            <a:endParaRPr lang="ru-RU" sz="1400" dirty="0"/>
          </a:p>
        </p:txBody>
      </p:sp>
      <p:sp>
        <p:nvSpPr>
          <p:cNvPr id="4" name="Прямоугольник 3"/>
          <p:cNvSpPr/>
          <p:nvPr/>
        </p:nvSpPr>
        <p:spPr>
          <a:xfrm>
            <a:off x="107504" y="1342259"/>
            <a:ext cx="8784976" cy="107862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sz="1400" dirty="0"/>
          </a:p>
          <a:p>
            <a:pPr algn="ctr"/>
            <a:r>
              <a:rPr lang="ru-RU" sz="1400" dirty="0"/>
              <a:t>На поверхности кожи здорового человека находится большое ко­личество различных микробов, в том числе стафило­кокков. Имеются микробы и в глубоких слоях ко­жи. При травмах патогенные микробы внедряются в глубокие слои ко­жи и вызывают гнойничковые заболевания. Особую опасность пред­ставляют гнойничковые заболевания на руках и на открытых частях тела в связи с угрозой попадания в пищевые продукты стафилококков, содержащихся в гное.</a:t>
            </a:r>
          </a:p>
          <a:p>
            <a:pPr algn="ctr"/>
            <a:endParaRPr lang="ru-RU" sz="1400" dirty="0"/>
          </a:p>
        </p:txBody>
      </p:sp>
      <p:sp>
        <p:nvSpPr>
          <p:cNvPr id="5" name="Прямоугольник 4"/>
          <p:cNvSpPr/>
          <p:nvPr/>
        </p:nvSpPr>
        <p:spPr>
          <a:xfrm>
            <a:off x="611560" y="2420888"/>
            <a:ext cx="7776864" cy="36004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sz="1400" dirty="0"/>
          </a:p>
          <a:p>
            <a:pPr algn="ctr"/>
            <a:r>
              <a:rPr lang="ru-RU" sz="1400" dirty="0"/>
              <a:t>Путь передачи микробов в пищевые продукты - воздушно-капельный и контактно-бытовой. </a:t>
            </a:r>
          </a:p>
          <a:p>
            <a:pPr algn="ctr"/>
            <a:endParaRPr lang="ru-RU" sz="1400" dirty="0"/>
          </a:p>
        </p:txBody>
      </p:sp>
      <p:sp>
        <p:nvSpPr>
          <p:cNvPr id="6" name="Прямоугольник 5"/>
          <p:cNvSpPr/>
          <p:nvPr/>
        </p:nvSpPr>
        <p:spPr>
          <a:xfrm>
            <a:off x="287524" y="2780928"/>
            <a:ext cx="8280920" cy="79208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sz="1400" dirty="0"/>
          </a:p>
          <a:p>
            <a:pPr algn="ctr"/>
            <a:r>
              <a:rPr lang="ru-RU" sz="1400" dirty="0"/>
              <a:t>Попадание стафило­кокков в пищевые продукты, а также несоблюдение условий и сроков хранения пищевых продуктов приводит к накоплению в них большого количества стафилококков и выделенного ими, в процессе своей жизнедеятельности, яда. При этом пищевые продукты не изменяют свой внешний вид и вкусовые качества.</a:t>
            </a:r>
          </a:p>
          <a:p>
            <a:pPr algn="ctr"/>
            <a:endParaRPr lang="ru-RU" sz="1400" dirty="0"/>
          </a:p>
        </p:txBody>
      </p:sp>
      <p:sp>
        <p:nvSpPr>
          <p:cNvPr id="7" name="Прямоугольник 6"/>
          <p:cNvSpPr/>
          <p:nvPr/>
        </p:nvSpPr>
        <p:spPr>
          <a:xfrm>
            <a:off x="172794" y="3573016"/>
            <a:ext cx="8568952" cy="36004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ru-RU" sz="1400" dirty="0"/>
          </a:p>
          <a:p>
            <a:pPr algn="ctr"/>
            <a:r>
              <a:rPr lang="ru-RU" sz="1400" dirty="0"/>
              <a:t>Первые симптомы заболевания появляются у человека в течение 2-4 часов после употребления таких продуктов: боли в животе, тошнота, рвота, понос, температура. </a:t>
            </a:r>
          </a:p>
          <a:p>
            <a:pPr algn="ctr"/>
            <a:endParaRPr lang="ru-RU" sz="1400" dirty="0"/>
          </a:p>
        </p:txBody>
      </p:sp>
      <p:sp>
        <p:nvSpPr>
          <p:cNvPr id="9" name="Прямоугольник 8"/>
          <p:cNvSpPr/>
          <p:nvPr/>
        </p:nvSpPr>
        <p:spPr>
          <a:xfrm>
            <a:off x="-60978" y="3933056"/>
            <a:ext cx="9036496" cy="52762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sz="1400" dirty="0"/>
          </a:p>
          <a:p>
            <a:pPr algn="ctr"/>
            <a:r>
              <a:rPr lang="ru-RU" sz="1400" dirty="0"/>
              <a:t>Профилактика: строгое соблюдение санитарных требований при приготовлении, хранении и транспортировке пищевых продуктов, соблюдение правил личной гигиены.</a:t>
            </a:r>
          </a:p>
          <a:p>
            <a:pPr algn="ctr"/>
            <a:endParaRPr lang="ru-RU" sz="1400" dirty="0"/>
          </a:p>
        </p:txBody>
      </p:sp>
      <p:pic>
        <p:nvPicPr>
          <p:cNvPr id="10242" name="Picture 2" descr="C:\Users\УЗТО\Desktop\инфекция\vesicular-rash-picture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67932" y="4598905"/>
            <a:ext cx="2525514" cy="2224623"/>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10243" name="Picture 3" descr="C:\Users\УЗТО\Desktop\инфекция\2c21e33e528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524" y="4499398"/>
            <a:ext cx="1650132" cy="2324130"/>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C:\Users\УЗТО\Desktop\инфекция\stafilokokk-stepeni55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7744" y="4646405"/>
            <a:ext cx="3045173" cy="2030115"/>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70915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059832" y="116632"/>
            <a:ext cx="2160240" cy="43204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1400" b="1" dirty="0"/>
              <a:t>Ботулизм.</a:t>
            </a:r>
            <a:endParaRPr lang="ru-RU" sz="1400" dirty="0"/>
          </a:p>
        </p:txBody>
      </p:sp>
      <p:sp>
        <p:nvSpPr>
          <p:cNvPr id="3" name="Прямоугольник 2"/>
          <p:cNvSpPr/>
          <p:nvPr/>
        </p:nvSpPr>
        <p:spPr>
          <a:xfrm>
            <a:off x="323528" y="692696"/>
            <a:ext cx="8568952" cy="64807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400" dirty="0"/>
              <a:t>Тяжелое пищевое отравление, протекающее с симптомами поражения центральной нервной системы. Возбудитель - палочка ботулизма, которая может проживать в почве, в воде, в организмах животных, в организме человека. </a:t>
            </a:r>
          </a:p>
        </p:txBody>
      </p:sp>
      <p:sp>
        <p:nvSpPr>
          <p:cNvPr id="4" name="Прямоугольник 3"/>
          <p:cNvSpPr/>
          <p:nvPr/>
        </p:nvSpPr>
        <p:spPr>
          <a:xfrm>
            <a:off x="323528" y="1410180"/>
            <a:ext cx="8568952" cy="36004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400" dirty="0"/>
              <a:t>Опасность её определяется способностью жить и размножаться не только в кислородных условиях, но и при отсутствии кислорода.</a:t>
            </a:r>
          </a:p>
        </p:txBody>
      </p:sp>
      <p:sp>
        <p:nvSpPr>
          <p:cNvPr id="5" name="Прямоугольник 4"/>
          <p:cNvSpPr/>
          <p:nvPr/>
        </p:nvSpPr>
        <p:spPr>
          <a:xfrm>
            <a:off x="330506" y="1844824"/>
            <a:ext cx="8568952" cy="93610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400" dirty="0"/>
              <a:t>При попадании палочки ботулизма в бескислородные условия (например, при консервировании пищевых продуктов) она продолжает свою жизнедеятельность, но уже с выделением яда, который обладает следующими свойствами: повышенная токсичность, устойчивость к высоким температурам.</a:t>
            </a:r>
          </a:p>
        </p:txBody>
      </p:sp>
      <p:sp>
        <p:nvSpPr>
          <p:cNvPr id="6" name="Прямоугольник 5"/>
          <p:cNvSpPr/>
          <p:nvPr/>
        </p:nvSpPr>
        <p:spPr>
          <a:xfrm>
            <a:off x="330506" y="2852936"/>
            <a:ext cx="8568952" cy="72008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sz="1400" dirty="0"/>
          </a:p>
          <a:p>
            <a:pPr algn="ctr"/>
            <a:r>
              <a:rPr lang="ru-RU" sz="1400" dirty="0"/>
              <a:t>Отравление ботулизмом происходит, в основном, при употреблении продукции домашнего консервирования, при этом наиболее опасны грибные заготовки, изготовление мясных и рыбных консервов, изготовление копчёной, солёной рыбы и т.д.</a:t>
            </a:r>
          </a:p>
          <a:p>
            <a:pPr algn="ctr"/>
            <a:endParaRPr lang="ru-RU" sz="1400" dirty="0"/>
          </a:p>
        </p:txBody>
      </p:sp>
      <p:sp>
        <p:nvSpPr>
          <p:cNvPr id="7" name="Прямоугольник 6"/>
          <p:cNvSpPr/>
          <p:nvPr/>
        </p:nvSpPr>
        <p:spPr>
          <a:xfrm>
            <a:off x="323528" y="3645024"/>
            <a:ext cx="8568952" cy="72008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ru-RU" sz="1400" dirty="0">
              <a:solidFill>
                <a:schemeClr val="tx1"/>
              </a:solidFill>
            </a:endParaRPr>
          </a:p>
          <a:p>
            <a:pPr algn="ctr"/>
            <a:r>
              <a:rPr lang="ru-RU" sz="1400" dirty="0">
                <a:solidFill>
                  <a:schemeClr val="tx1"/>
                </a:solidFill>
              </a:rPr>
              <a:t>Заболевание развивается остро. Появляется слабость, головная боль, головокружение, тошнота, рвота, боль в области желудка, иногда жидкий стул. Особенно характерно нарушение зрения и функции глотания. В тяжелых случаях смерть наступает на 3-5 сутки от паралича. </a:t>
            </a:r>
          </a:p>
          <a:p>
            <a:pPr algn="ctr"/>
            <a:endParaRPr lang="ru-RU" sz="1400" dirty="0"/>
          </a:p>
        </p:txBody>
      </p:sp>
      <p:sp>
        <p:nvSpPr>
          <p:cNvPr id="8" name="Прямоугольник 7"/>
          <p:cNvSpPr/>
          <p:nvPr/>
        </p:nvSpPr>
        <p:spPr>
          <a:xfrm>
            <a:off x="335616" y="4448630"/>
            <a:ext cx="8568952" cy="432048"/>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sz="1400" dirty="0"/>
          </a:p>
          <a:p>
            <a:pPr algn="ctr"/>
            <a:r>
              <a:rPr lang="ru-RU" sz="1400" dirty="0"/>
              <a:t>Профилактика сводится к строгому соблюдению санитарно-гигиенических правил при обработке, хранении, транспортировке и приготовлении пищевого сырья и продуктов.</a:t>
            </a:r>
          </a:p>
          <a:p>
            <a:pPr algn="ctr"/>
            <a:endParaRPr lang="ru-RU" sz="1400" dirty="0"/>
          </a:p>
        </p:txBody>
      </p:sp>
      <p:pic>
        <p:nvPicPr>
          <p:cNvPr id="11266" name="Picture 2" descr="C:\Users\УЗТО\Desktop\инфекция\скачанные файлы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7425" y="5080000"/>
            <a:ext cx="2695575" cy="169545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11267" name="Picture 3" descr="C:\Users\УЗТО\Desktop\инфекция\6acbd32716f94283442831efae90eb9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6056" y="5080000"/>
            <a:ext cx="2992040" cy="1662244"/>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49626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7704" y="116632"/>
            <a:ext cx="4896544" cy="923330"/>
          </a:xfrm>
          <a:prstGeom prst="rect">
            <a:avLst/>
          </a:prstGeom>
          <a:noFill/>
        </p:spPr>
        <p:txBody>
          <a:bodyPr wrap="square" rtlCol="0">
            <a:spAutoFit/>
          </a:bodyPr>
          <a:lstStyle/>
          <a:p>
            <a:pPr algn="ctr"/>
            <a:r>
              <a:rPr lang="ru-RU" b="1" dirty="0"/>
              <a:t>Острые кишечные инфекционные заболевания.</a:t>
            </a:r>
            <a:endParaRPr lang="ru-RU" dirty="0"/>
          </a:p>
          <a:p>
            <a:endParaRPr lang="ru-RU" dirty="0"/>
          </a:p>
        </p:txBody>
      </p:sp>
      <p:sp>
        <p:nvSpPr>
          <p:cNvPr id="3" name="Прямоугольник 2"/>
          <p:cNvSpPr/>
          <p:nvPr/>
        </p:nvSpPr>
        <p:spPr>
          <a:xfrm>
            <a:off x="323528" y="836712"/>
            <a:ext cx="8568952" cy="57606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ru-RU" sz="1400" dirty="0"/>
          </a:p>
          <a:p>
            <a:pPr algn="ctr"/>
            <a:r>
              <a:rPr lang="ru-RU" sz="1400" dirty="0"/>
              <a:t>К кишечным инфекциям относятся дизентерия, сальмонеллез, брюшной тиф, холера, вирусный гепатит А (желтуха) и др. При кишечных инфекциях поражается желудочно-кишечный тракт.</a:t>
            </a:r>
          </a:p>
          <a:p>
            <a:pPr algn="ctr"/>
            <a:endParaRPr lang="ru-RU" sz="1400" dirty="0"/>
          </a:p>
        </p:txBody>
      </p:sp>
      <p:sp>
        <p:nvSpPr>
          <p:cNvPr id="4" name="Прямоугольник 3"/>
          <p:cNvSpPr/>
          <p:nvPr/>
        </p:nvSpPr>
        <p:spPr>
          <a:xfrm>
            <a:off x="1655676" y="1583036"/>
            <a:ext cx="5328592" cy="28803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400" dirty="0"/>
              <a:t>Все кишечные инфекции имеют два пути заражения: </a:t>
            </a:r>
          </a:p>
        </p:txBody>
      </p:sp>
      <p:sp>
        <p:nvSpPr>
          <p:cNvPr id="5" name="Прямоугольник 4"/>
          <p:cNvSpPr/>
          <p:nvPr/>
        </p:nvSpPr>
        <p:spPr>
          <a:xfrm>
            <a:off x="575556" y="2065292"/>
            <a:ext cx="2664296" cy="36004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400" dirty="0"/>
              <a:t>водный и пищевой</a:t>
            </a:r>
          </a:p>
        </p:txBody>
      </p:sp>
      <p:sp>
        <p:nvSpPr>
          <p:cNvPr id="6" name="Прямоугольник 5"/>
          <p:cNvSpPr/>
          <p:nvPr/>
        </p:nvSpPr>
        <p:spPr>
          <a:xfrm>
            <a:off x="5436096" y="2060848"/>
            <a:ext cx="2520280" cy="36004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400" dirty="0"/>
              <a:t>контактно-бытовой </a:t>
            </a:r>
          </a:p>
        </p:txBody>
      </p:sp>
      <p:sp>
        <p:nvSpPr>
          <p:cNvPr id="7" name="Прямоугольник 6"/>
          <p:cNvSpPr/>
          <p:nvPr/>
        </p:nvSpPr>
        <p:spPr>
          <a:xfrm>
            <a:off x="575556" y="2636912"/>
            <a:ext cx="8028892" cy="36004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sz="1400" dirty="0"/>
          </a:p>
          <a:p>
            <a:pPr algn="ctr"/>
            <a:r>
              <a:rPr lang="ru-RU" sz="1400" dirty="0"/>
              <a:t>Выделение  возбудителя из организма связано с актом дефекации. </a:t>
            </a:r>
          </a:p>
          <a:p>
            <a:pPr algn="ctr"/>
            <a:endParaRPr lang="ru-RU" sz="1400" dirty="0"/>
          </a:p>
        </p:txBody>
      </p:sp>
      <p:sp>
        <p:nvSpPr>
          <p:cNvPr id="8" name="Прямоугольник 7"/>
          <p:cNvSpPr/>
          <p:nvPr/>
        </p:nvSpPr>
        <p:spPr>
          <a:xfrm>
            <a:off x="323528" y="3212976"/>
            <a:ext cx="8568952" cy="36004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sz="1400" dirty="0"/>
          </a:p>
          <a:p>
            <a:pPr algn="ctr"/>
            <a:r>
              <a:rPr lang="ru-RU" sz="1400" dirty="0"/>
              <a:t>Распространению кишечных инфекций в летний период способствуют мухи.</a:t>
            </a:r>
          </a:p>
          <a:p>
            <a:pPr algn="ctr"/>
            <a:endParaRPr lang="ru-RU" sz="1400" dirty="0"/>
          </a:p>
        </p:txBody>
      </p:sp>
      <p:sp>
        <p:nvSpPr>
          <p:cNvPr id="9" name="Прямоугольник 8"/>
          <p:cNvSpPr/>
          <p:nvPr/>
        </p:nvSpPr>
        <p:spPr>
          <a:xfrm>
            <a:off x="107504" y="3717032"/>
            <a:ext cx="8856984" cy="36004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ru-RU" sz="1400" dirty="0"/>
          </a:p>
          <a:p>
            <a:pPr algn="ctr"/>
            <a:r>
              <a:rPr lang="ru-RU" sz="1400" dirty="0"/>
              <a:t>После любой перенесенной кишечной инфекции человек может стать бактерионосителем. </a:t>
            </a:r>
          </a:p>
          <a:p>
            <a:pPr algn="ctr"/>
            <a:endParaRPr lang="ru-RU" sz="1400" dirty="0"/>
          </a:p>
        </p:txBody>
      </p:sp>
      <p:sp>
        <p:nvSpPr>
          <p:cNvPr id="10" name="Прямоугольник 9"/>
          <p:cNvSpPr/>
          <p:nvPr/>
        </p:nvSpPr>
        <p:spPr>
          <a:xfrm>
            <a:off x="899592" y="4221088"/>
            <a:ext cx="7200800" cy="50405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sz="1400" dirty="0"/>
          </a:p>
          <a:p>
            <a:pPr algn="ctr"/>
            <a:r>
              <a:rPr lang="ru-RU" sz="1400" dirty="0"/>
              <a:t>В редких случаях кишечные инфекции могут протекать в скрытой или в бессимптомной форме.</a:t>
            </a:r>
          </a:p>
          <a:p>
            <a:pPr algn="ctr"/>
            <a:endParaRPr lang="ru-RU" sz="1400" dirty="0"/>
          </a:p>
        </p:txBody>
      </p:sp>
      <p:cxnSp>
        <p:nvCxnSpPr>
          <p:cNvPr id="12" name="Прямая со стрелкой 11"/>
          <p:cNvCxnSpPr>
            <a:stCxn id="4" idx="2"/>
            <a:endCxn id="5" idx="0"/>
          </p:cNvCxnSpPr>
          <p:nvPr/>
        </p:nvCxnSpPr>
        <p:spPr>
          <a:xfrm flipH="1">
            <a:off x="1907704" y="1871068"/>
            <a:ext cx="2412268" cy="1942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a:stCxn id="4" idx="2"/>
            <a:endCxn id="6" idx="0"/>
          </p:cNvCxnSpPr>
          <p:nvPr/>
        </p:nvCxnSpPr>
        <p:spPr>
          <a:xfrm>
            <a:off x="4319972" y="1871068"/>
            <a:ext cx="2376264" cy="1897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2290" name="Picture 2" descr="C:\Users\УЗТО\Desktop\инфекция\bolit-zheludok.jpg.pagespeed.ce.IT1RUP1IZ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4787664"/>
            <a:ext cx="2158379" cy="2014487"/>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12291" name="Picture 3" descr="C:\Users\УЗТО\Desktop\инфекция\265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5" y="4807714"/>
            <a:ext cx="2880320" cy="1942234"/>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12292" name="Picture 4" descr="C:\Users\УЗТО\Desktop\инфекция\muh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8373" y="4762285"/>
            <a:ext cx="2549833" cy="2039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2092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75856" y="116632"/>
            <a:ext cx="2016224" cy="36004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400" b="1" dirty="0"/>
              <a:t>Дизентерия.</a:t>
            </a:r>
            <a:r>
              <a:rPr lang="ru-RU" sz="1400" dirty="0"/>
              <a:t> </a:t>
            </a:r>
          </a:p>
        </p:txBody>
      </p:sp>
      <p:sp>
        <p:nvSpPr>
          <p:cNvPr id="3" name="Прямоугольник 2"/>
          <p:cNvSpPr/>
          <p:nvPr/>
        </p:nvSpPr>
        <p:spPr>
          <a:xfrm>
            <a:off x="1259632" y="620688"/>
            <a:ext cx="7056784" cy="36004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sz="1400" dirty="0"/>
          </a:p>
          <a:p>
            <a:pPr algn="ctr"/>
            <a:r>
              <a:rPr lang="ru-RU" sz="1400" dirty="0"/>
              <a:t>Наиболее частыми факторами передачи возбудителя дизентерии являются:</a:t>
            </a:r>
          </a:p>
          <a:p>
            <a:pPr algn="ctr"/>
            <a:endParaRPr lang="ru-RU" sz="1400" dirty="0"/>
          </a:p>
        </p:txBody>
      </p:sp>
      <p:sp>
        <p:nvSpPr>
          <p:cNvPr id="4" name="Прямоугольник 3"/>
          <p:cNvSpPr/>
          <p:nvPr/>
        </p:nvSpPr>
        <p:spPr>
          <a:xfrm>
            <a:off x="251520" y="1196752"/>
            <a:ext cx="2808312" cy="151216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ru-RU" sz="1400" dirty="0"/>
          </a:p>
          <a:p>
            <a:pPr algn="ctr"/>
            <a:r>
              <a:rPr lang="ru-RU" sz="1400" dirty="0"/>
              <a:t>пищевые продукты массового употребления, особенно молоко и молочные продукты, не подвергающиеся непосредственно перед едой термической обработке, не мытые сырые овощи и фрукты</a:t>
            </a:r>
          </a:p>
          <a:p>
            <a:pPr algn="ctr"/>
            <a:endParaRPr lang="ru-RU" sz="1400" dirty="0"/>
          </a:p>
        </p:txBody>
      </p:sp>
      <p:sp>
        <p:nvSpPr>
          <p:cNvPr id="5" name="Прямоугольник 4"/>
          <p:cNvSpPr/>
          <p:nvPr/>
        </p:nvSpPr>
        <p:spPr>
          <a:xfrm>
            <a:off x="3275856" y="1196752"/>
            <a:ext cx="3096344" cy="64807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ru-RU" sz="1400" dirty="0"/>
          </a:p>
          <a:p>
            <a:pPr algn="ctr"/>
            <a:r>
              <a:rPr lang="ru-RU" sz="1400" dirty="0"/>
              <a:t>вода из открытых водоёмов, а также загрязнённая нечистотами водопроводная вода</a:t>
            </a:r>
          </a:p>
          <a:p>
            <a:pPr algn="ctr"/>
            <a:endParaRPr lang="ru-RU" sz="1400" dirty="0"/>
          </a:p>
        </p:txBody>
      </p:sp>
      <p:sp>
        <p:nvSpPr>
          <p:cNvPr id="6" name="Прямоугольник 5"/>
          <p:cNvSpPr/>
          <p:nvPr/>
        </p:nvSpPr>
        <p:spPr>
          <a:xfrm>
            <a:off x="3275856" y="2060848"/>
            <a:ext cx="3096344" cy="64807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400" dirty="0"/>
              <a:t>загрязнённые кишечной палочкой предметы обихода</a:t>
            </a:r>
          </a:p>
        </p:txBody>
      </p:sp>
      <p:sp>
        <p:nvSpPr>
          <p:cNvPr id="7" name="Прямоугольник 6"/>
          <p:cNvSpPr/>
          <p:nvPr/>
        </p:nvSpPr>
        <p:spPr>
          <a:xfrm>
            <a:off x="6516216" y="1196752"/>
            <a:ext cx="2520280" cy="151216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400" dirty="0"/>
              <a:t>Болезнь развивается остро, иногда в течение 2-7 дней. Появляется слабость, недомогание, повышается температура, отмечаются схваткообразные боли в животе. </a:t>
            </a:r>
          </a:p>
        </p:txBody>
      </p:sp>
      <p:sp>
        <p:nvSpPr>
          <p:cNvPr id="8" name="Прямоугольник 7"/>
          <p:cNvSpPr/>
          <p:nvPr/>
        </p:nvSpPr>
        <p:spPr>
          <a:xfrm>
            <a:off x="683568" y="2852936"/>
            <a:ext cx="7488832" cy="36004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sz="1400" dirty="0"/>
          </a:p>
          <a:p>
            <a:pPr algn="ctr"/>
            <a:r>
              <a:rPr lang="ru-RU" sz="1400" dirty="0"/>
              <a:t>Стул 10-12 раз в сутки, затем становится жидким, скудным, с примесью слизи и крови. </a:t>
            </a:r>
          </a:p>
          <a:p>
            <a:pPr algn="ctr"/>
            <a:endParaRPr lang="ru-RU" sz="1400" dirty="0"/>
          </a:p>
        </p:txBody>
      </p:sp>
      <p:sp>
        <p:nvSpPr>
          <p:cNvPr id="9" name="Прямоугольник 8"/>
          <p:cNvSpPr/>
          <p:nvPr/>
        </p:nvSpPr>
        <p:spPr>
          <a:xfrm>
            <a:off x="395536" y="3429000"/>
            <a:ext cx="8064896" cy="43204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sz="1400" dirty="0"/>
          </a:p>
          <a:p>
            <a:pPr algn="ctr"/>
            <a:r>
              <a:rPr lang="ru-RU" sz="1400" dirty="0"/>
              <a:t>Дизентерия, как и прочие кишечные инфекции, может протекать в легкой или скрытой </a:t>
            </a:r>
          </a:p>
          <a:p>
            <a:pPr algn="ctr"/>
            <a:r>
              <a:rPr lang="ru-RU" sz="1400" dirty="0"/>
              <a:t>бессимптомной форме.</a:t>
            </a:r>
          </a:p>
          <a:p>
            <a:pPr algn="ctr"/>
            <a:endParaRPr lang="ru-RU" sz="1400" dirty="0"/>
          </a:p>
        </p:txBody>
      </p:sp>
      <p:pic>
        <p:nvPicPr>
          <p:cNvPr id="13314" name="Picture 2" descr="C:\Users\УЗТО\Desktop\инфекция\14976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4296" y="4149080"/>
            <a:ext cx="2925763" cy="2193925"/>
          </a:xfrm>
          <a:prstGeom prst="rect">
            <a:avLst/>
          </a:prstGeom>
          <a:noFill/>
          <a:extLst>
            <a:ext uri="{909E8E84-426E-40DD-AFC4-6F175D3DCCD1}">
              <a14:hiddenFill xmlns:a14="http://schemas.microsoft.com/office/drawing/2010/main">
                <a:solidFill>
                  <a:srgbClr val="FFFFFF"/>
                </a:solidFill>
              </a14:hiddenFill>
            </a:ext>
          </a:extLst>
        </p:spPr>
      </p:pic>
      <p:pic>
        <p:nvPicPr>
          <p:cNvPr id="13315" name="Picture 3" descr="C:\Users\УЗТО\Desktop\инфекция\be-bi-tao-bon-lau-nga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4140334"/>
            <a:ext cx="3297411" cy="2202671"/>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13316" name="Picture 4" descr="C:\Users\УЗТО\Desktop\инфекция\Shigella_dysenteriae-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4629" y="4170406"/>
            <a:ext cx="1846709" cy="2172599"/>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84000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УЗТО\Desktop\инфекция\sko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787" y="3654847"/>
            <a:ext cx="3203153" cy="3203153"/>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843808" y="116632"/>
            <a:ext cx="2376264" cy="36004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400" b="1" dirty="0"/>
              <a:t>Сальмонеллёз.</a:t>
            </a:r>
            <a:endParaRPr lang="ru-RU" sz="1400" dirty="0"/>
          </a:p>
        </p:txBody>
      </p:sp>
      <p:sp>
        <p:nvSpPr>
          <p:cNvPr id="3" name="Прямоугольник 2"/>
          <p:cNvSpPr/>
          <p:nvPr/>
        </p:nvSpPr>
        <p:spPr>
          <a:xfrm>
            <a:off x="539552" y="764704"/>
            <a:ext cx="7848872" cy="79208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sz="1400" dirty="0"/>
          </a:p>
          <a:p>
            <a:pPr algn="ctr"/>
            <a:r>
              <a:rPr lang="ru-RU" sz="1400" dirty="0"/>
              <a:t>Особенностью этого заболевания является то, что сальмонеллезом болеют и люди и животные. Наиболее сальмонеллезу подвержены все домашние животные от которых получаем продукты питания, а также вся домашняя птица и водоплавающая птица. </a:t>
            </a:r>
          </a:p>
          <a:p>
            <a:pPr algn="ctr"/>
            <a:endParaRPr lang="ru-RU" sz="1400" dirty="0"/>
          </a:p>
        </p:txBody>
      </p:sp>
      <p:sp>
        <p:nvSpPr>
          <p:cNvPr id="4" name="Прямоугольник 3"/>
          <p:cNvSpPr/>
          <p:nvPr/>
        </p:nvSpPr>
        <p:spPr>
          <a:xfrm>
            <a:off x="539552" y="1621561"/>
            <a:ext cx="7848872" cy="1008112"/>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sz="1400" dirty="0"/>
          </a:p>
          <a:p>
            <a:pPr algn="ctr"/>
            <a:r>
              <a:rPr lang="ru-RU" sz="1600" dirty="0"/>
              <a:t>Путь заражения </a:t>
            </a:r>
            <a:r>
              <a:rPr lang="ru-RU" sz="1400" dirty="0"/>
              <a:t>– пищевой - через продукты питания, полученные от больных животных и птиц: мясо животных и птиц, мясные субпродукты, продукты их переработки, яйца, молоко и приготовленные из молока и яиц продукты (при некачественной термической обработке).</a:t>
            </a:r>
          </a:p>
          <a:p>
            <a:pPr algn="ctr"/>
            <a:endParaRPr lang="ru-RU" sz="1400" dirty="0"/>
          </a:p>
        </p:txBody>
      </p:sp>
      <p:sp>
        <p:nvSpPr>
          <p:cNvPr id="5" name="Прямоугольник 4"/>
          <p:cNvSpPr/>
          <p:nvPr/>
        </p:nvSpPr>
        <p:spPr>
          <a:xfrm>
            <a:off x="539552" y="2722691"/>
            <a:ext cx="7848872" cy="28803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1400" dirty="0"/>
              <a:t>Второй путь заражения  - через грязные руки, общую посуду</a:t>
            </a:r>
          </a:p>
        </p:txBody>
      </p:sp>
      <p:sp>
        <p:nvSpPr>
          <p:cNvPr id="6" name="Прямоугольник 5"/>
          <p:cNvSpPr/>
          <p:nvPr/>
        </p:nvSpPr>
        <p:spPr>
          <a:xfrm>
            <a:off x="539552" y="3140968"/>
            <a:ext cx="7848872" cy="72008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sz="1400" dirty="0"/>
          </a:p>
          <a:p>
            <a:pPr algn="ctr"/>
            <a:r>
              <a:rPr lang="ru-RU" sz="1400" dirty="0"/>
              <a:t>Первые  симптомы болезни  появляются  в первые сутки. Болезнь начинается с повышения температуры, боли в животе, рвоты, тошноты,  появляется  жидкий стул с зеленоватой окраской. </a:t>
            </a:r>
          </a:p>
          <a:p>
            <a:pPr algn="ctr"/>
            <a:endParaRPr lang="ru-RU" sz="1400" dirty="0"/>
          </a:p>
        </p:txBody>
      </p:sp>
      <p:pic>
        <p:nvPicPr>
          <p:cNvPr id="14339" name="Picture 3" descr="C:\Users\УЗТО\Desktop\инфекция\скачанные файлы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960" y="4078449"/>
            <a:ext cx="2628900" cy="1743075"/>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14340" name="Picture 4" descr="C:\Users\УЗТО\Desktop\инфекция\265px-SalmonellaNIAI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2916" y="4152094"/>
            <a:ext cx="1906699" cy="1595783"/>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90825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203848" y="116632"/>
            <a:ext cx="2016224" cy="43204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1400" dirty="0"/>
              <a:t> </a:t>
            </a:r>
            <a:r>
              <a:rPr lang="ru-RU" sz="1400" b="1" dirty="0"/>
              <a:t>Брюшной тиф</a:t>
            </a:r>
            <a:endParaRPr lang="ru-RU" sz="1400" dirty="0"/>
          </a:p>
        </p:txBody>
      </p:sp>
      <p:sp>
        <p:nvSpPr>
          <p:cNvPr id="4" name="Прямоугольник 3"/>
          <p:cNvSpPr/>
          <p:nvPr/>
        </p:nvSpPr>
        <p:spPr>
          <a:xfrm>
            <a:off x="395536" y="836712"/>
            <a:ext cx="3528392" cy="64807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400" dirty="0"/>
              <a:t>Заражение брюшным тифом чаще всего происходит через воду.</a:t>
            </a:r>
          </a:p>
        </p:txBody>
      </p:sp>
      <p:sp>
        <p:nvSpPr>
          <p:cNvPr id="5" name="Прямоугольник 4"/>
          <p:cNvSpPr/>
          <p:nvPr/>
        </p:nvSpPr>
        <p:spPr>
          <a:xfrm>
            <a:off x="4644008" y="836712"/>
            <a:ext cx="4176464" cy="648072"/>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sz="1400" dirty="0"/>
          </a:p>
          <a:p>
            <a:pPr algn="ctr"/>
            <a:r>
              <a:rPr lang="ru-RU" sz="1400" dirty="0"/>
              <a:t>Особенно опасна вода (не очищенная, не кипяченая) из открытых </a:t>
            </a:r>
            <a:r>
              <a:rPr lang="ru-RU" sz="1400" dirty="0" err="1"/>
              <a:t>водоисточников</a:t>
            </a:r>
            <a:r>
              <a:rPr lang="ru-RU" sz="1400" dirty="0"/>
              <a:t> (озера, реки, пруды, колодцы и </a:t>
            </a:r>
            <a:r>
              <a:rPr lang="ru-RU" sz="1400" dirty="0" err="1"/>
              <a:t>т.д</a:t>
            </a:r>
            <a:r>
              <a:rPr lang="ru-RU" sz="1400" dirty="0"/>
              <a:t>).</a:t>
            </a:r>
          </a:p>
          <a:p>
            <a:pPr algn="ctr"/>
            <a:endParaRPr lang="ru-RU" sz="1400" dirty="0"/>
          </a:p>
        </p:txBody>
      </p:sp>
      <p:sp>
        <p:nvSpPr>
          <p:cNvPr id="6" name="Прямоугольник 5"/>
          <p:cNvSpPr/>
          <p:nvPr/>
        </p:nvSpPr>
        <p:spPr>
          <a:xfrm>
            <a:off x="1060242" y="1700808"/>
            <a:ext cx="6192688" cy="43204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400" dirty="0"/>
              <a:t>Скрытый период брюшного тифа длится от 10-12 дней до нескольких недель.</a:t>
            </a:r>
          </a:p>
        </p:txBody>
      </p:sp>
      <p:sp>
        <p:nvSpPr>
          <p:cNvPr id="7" name="Прямоугольник 6"/>
          <p:cNvSpPr/>
          <p:nvPr/>
        </p:nvSpPr>
        <p:spPr>
          <a:xfrm>
            <a:off x="395536" y="2420888"/>
            <a:ext cx="8424936" cy="72008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sz="1400" dirty="0"/>
          </a:p>
          <a:p>
            <a:pPr algn="ctr"/>
            <a:r>
              <a:rPr lang="ru-RU" sz="1400" dirty="0"/>
              <a:t>Затем происходит подъем температуры, появляется бред, боль в животе, сыпь на коже розового цвета, понос имеет вид горохового супа. Токсин вызывает язву кишечника, что ведёт к прободению и перитониту. </a:t>
            </a:r>
          </a:p>
          <a:p>
            <a:pPr algn="ctr"/>
            <a:endParaRPr lang="ru-RU" sz="1400" dirty="0"/>
          </a:p>
        </p:txBody>
      </p:sp>
      <p:pic>
        <p:nvPicPr>
          <p:cNvPr id="15362" name="Picture 2" descr="C:\Users\УЗТО\Desktop\инфекция\brushnoi-ti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4456" y="3311048"/>
            <a:ext cx="3136949" cy="2088232"/>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15363" name="Picture 3" descr="C:\Users\УЗТО\Desktop\инфекция\3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3632" y="3329360"/>
            <a:ext cx="1848743" cy="2591696"/>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15364" name="Picture 4" descr="C:\Users\УЗТО\Desktop\инфекция\chistaya-voda-iz-kolodc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536" y="3347320"/>
            <a:ext cx="3026226" cy="2016224"/>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56097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987824" y="188640"/>
            <a:ext cx="2808312" cy="50405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400" b="1" dirty="0"/>
              <a:t>Вирусный гепатит А.</a:t>
            </a:r>
            <a:endParaRPr lang="ru-RU" sz="1400" dirty="0"/>
          </a:p>
        </p:txBody>
      </p:sp>
      <p:sp>
        <p:nvSpPr>
          <p:cNvPr id="4" name="Прямоугольник 3"/>
          <p:cNvSpPr/>
          <p:nvPr/>
        </p:nvSpPr>
        <p:spPr>
          <a:xfrm>
            <a:off x="611560" y="804122"/>
            <a:ext cx="7560840" cy="648072"/>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400" dirty="0"/>
              <a:t>Вирусный гепатит «А» является кишечной инфекцией</a:t>
            </a:r>
            <a:r>
              <a:rPr lang="ru-RU" sz="1400" u="sng" dirty="0"/>
              <a:t>.</a:t>
            </a:r>
            <a:r>
              <a:rPr lang="ru-RU" sz="1400" dirty="0"/>
              <a:t> Заболевание вызывается вирусом гепатита А и характеризуется поражением печени.</a:t>
            </a:r>
          </a:p>
        </p:txBody>
      </p:sp>
      <p:sp>
        <p:nvSpPr>
          <p:cNvPr id="5" name="Прямоугольник 4"/>
          <p:cNvSpPr/>
          <p:nvPr/>
        </p:nvSpPr>
        <p:spPr>
          <a:xfrm>
            <a:off x="323528" y="1630291"/>
            <a:ext cx="8352928" cy="43204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ru-RU" sz="1400" dirty="0"/>
          </a:p>
          <a:p>
            <a:pPr algn="ctr"/>
            <a:r>
              <a:rPr lang="ru-RU" sz="1400" dirty="0"/>
              <a:t>Заражение происходит от больного человека или от вирусоносителя через инфицированную воду, пищу и при контакте с больным человеком, через грязные руки, общую посуду.</a:t>
            </a:r>
          </a:p>
          <a:p>
            <a:pPr algn="ctr"/>
            <a:endParaRPr lang="ru-RU" sz="1400" dirty="0"/>
          </a:p>
        </p:txBody>
      </p:sp>
      <p:sp>
        <p:nvSpPr>
          <p:cNvPr id="6" name="Прямоугольник 5"/>
          <p:cNvSpPr/>
          <p:nvPr/>
        </p:nvSpPr>
        <p:spPr>
          <a:xfrm>
            <a:off x="323528" y="2204864"/>
            <a:ext cx="8352928" cy="28803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400" dirty="0"/>
              <a:t> Типичные формы вирусного гепатита А протекают циклически</a:t>
            </a:r>
          </a:p>
        </p:txBody>
      </p:sp>
      <p:sp>
        <p:nvSpPr>
          <p:cNvPr id="7" name="Прямоугольник 6"/>
          <p:cNvSpPr/>
          <p:nvPr/>
        </p:nvSpPr>
        <p:spPr>
          <a:xfrm>
            <a:off x="323528" y="2600908"/>
            <a:ext cx="8352928" cy="64807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sz="1400" dirty="0"/>
          </a:p>
          <a:p>
            <a:pPr algn="ctr"/>
            <a:r>
              <a:rPr lang="ru-RU" sz="1400" dirty="0"/>
              <a:t>Начальный период сопровождается потерей аппетита, диспепсическими явлениями, умеренной лихорадкой. Второй период характеризуется желтушностью кожи и слизистых, светлым калом и потемнением мочи. Третий период - выздоровление. </a:t>
            </a:r>
          </a:p>
          <a:p>
            <a:pPr algn="ctr"/>
            <a:endParaRPr lang="ru-RU" sz="1400" dirty="0"/>
          </a:p>
        </p:txBody>
      </p:sp>
      <p:sp>
        <p:nvSpPr>
          <p:cNvPr id="8" name="Прямоугольник 7"/>
          <p:cNvSpPr/>
          <p:nvPr/>
        </p:nvSpPr>
        <p:spPr>
          <a:xfrm>
            <a:off x="323803" y="3429000"/>
            <a:ext cx="8352928" cy="43204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sz="1400" dirty="0"/>
          </a:p>
          <a:p>
            <a:pPr algn="ctr"/>
            <a:r>
              <a:rPr lang="ru-RU" sz="1400" dirty="0"/>
              <a:t>Предупредить вирусный гепатит А возможно путём соблюдений правил личной гигиены и вакцинопрофилактики (прививки). </a:t>
            </a:r>
          </a:p>
          <a:p>
            <a:pPr algn="ctr"/>
            <a:endParaRPr lang="ru-RU" sz="1400" dirty="0"/>
          </a:p>
        </p:txBody>
      </p:sp>
      <p:pic>
        <p:nvPicPr>
          <p:cNvPr id="16386" name="Picture 2" descr="C:\Users\УЗТО\Desktop\инфекция\вакцинация-против-гепатита.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4509120"/>
            <a:ext cx="2560588" cy="1920441"/>
          </a:xfrm>
          <a:prstGeom prst="rect">
            <a:avLst/>
          </a:prstGeom>
          <a:noFill/>
          <a:extLst>
            <a:ext uri="{909E8E84-426E-40DD-AFC4-6F175D3DCCD1}">
              <a14:hiddenFill xmlns:a14="http://schemas.microsoft.com/office/drawing/2010/main">
                <a:solidFill>
                  <a:srgbClr val="FFFFFF"/>
                </a:solidFill>
              </a14:hiddenFill>
            </a:ext>
          </a:extLst>
        </p:spPr>
      </p:pic>
      <p:pic>
        <p:nvPicPr>
          <p:cNvPr id="16387" name="Picture 3" descr="C:\Users\УЗТО\Desktop\инфекция\Schweinegrippe-breitet-sich-unglaublich-schnell-aus_ArtikelQuer-630x35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6138" y="4509117"/>
            <a:ext cx="3288258" cy="1920441"/>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C:\Users\УЗТО\Desktop\инфекция\gepatit-a-op.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88032" y="4509118"/>
            <a:ext cx="2610916" cy="19204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03108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23728" y="0"/>
            <a:ext cx="3816424" cy="646331"/>
          </a:xfrm>
          <a:prstGeom prst="rect">
            <a:avLst/>
          </a:prstGeom>
          <a:noFill/>
        </p:spPr>
        <p:txBody>
          <a:bodyPr wrap="square" rtlCol="0">
            <a:spAutoFit/>
          </a:bodyPr>
          <a:lstStyle/>
          <a:p>
            <a:pPr algn="ctr"/>
            <a:r>
              <a:rPr lang="ru-RU" b="1" dirty="0"/>
              <a:t>Энтеровирусные инфекции.</a:t>
            </a:r>
            <a:endParaRPr lang="ru-RU" dirty="0"/>
          </a:p>
          <a:p>
            <a:endParaRPr lang="ru-RU" dirty="0"/>
          </a:p>
        </p:txBody>
      </p:sp>
      <p:sp>
        <p:nvSpPr>
          <p:cNvPr id="3" name="Прямоугольник 2"/>
          <p:cNvSpPr/>
          <p:nvPr/>
        </p:nvSpPr>
        <p:spPr>
          <a:xfrm>
            <a:off x="179512" y="476672"/>
            <a:ext cx="8640960" cy="72008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400" dirty="0"/>
              <a:t>Энтеровирусные инфекции - это группа острых инфекционных болезней, вызываемые кишечными вирусами (</a:t>
            </a:r>
            <a:r>
              <a:rPr lang="ru-RU" sz="1400" dirty="0" err="1"/>
              <a:t>энтеровирусами</a:t>
            </a:r>
            <a:r>
              <a:rPr lang="ru-RU" sz="1400" dirty="0"/>
              <a:t>), характеризующихся многочисленными клиническими симптомами (слабость, головная боль, повышение температуры тела, боли в животе; тошнота, иногда рвота; </a:t>
            </a:r>
          </a:p>
        </p:txBody>
      </p:sp>
      <p:sp>
        <p:nvSpPr>
          <p:cNvPr id="4" name="Прямоугольник 3"/>
          <p:cNvSpPr/>
          <p:nvPr/>
        </p:nvSpPr>
        <p:spPr>
          <a:xfrm>
            <a:off x="827584" y="1196752"/>
            <a:ext cx="7488832" cy="36004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400" dirty="0"/>
              <a:t>Условно можно выделить две группы заболеваний, вызываемых </a:t>
            </a:r>
            <a:r>
              <a:rPr lang="ru-RU" sz="1400" dirty="0" err="1"/>
              <a:t>энтеровирусами</a:t>
            </a:r>
            <a:r>
              <a:rPr lang="ru-RU" sz="1400" dirty="0"/>
              <a:t> : </a:t>
            </a:r>
          </a:p>
        </p:txBody>
      </p:sp>
      <p:sp>
        <p:nvSpPr>
          <p:cNvPr id="5" name="Прямоугольник 4"/>
          <p:cNvSpPr/>
          <p:nvPr/>
        </p:nvSpPr>
        <p:spPr>
          <a:xfrm>
            <a:off x="251520" y="1844824"/>
            <a:ext cx="3780420" cy="50405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400" dirty="0"/>
              <a:t>тяжелые формы  (серозный менингит; энцефалит; параличи)</a:t>
            </a:r>
          </a:p>
        </p:txBody>
      </p:sp>
      <p:sp>
        <p:nvSpPr>
          <p:cNvPr id="6" name="Прямоугольник 5"/>
          <p:cNvSpPr/>
          <p:nvPr/>
        </p:nvSpPr>
        <p:spPr>
          <a:xfrm>
            <a:off x="4283968" y="1844824"/>
            <a:ext cx="4536504" cy="50405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ru-RU" sz="1400" dirty="0"/>
          </a:p>
          <a:p>
            <a:pPr algn="ctr"/>
            <a:r>
              <a:rPr lang="ru-RU" sz="1400" dirty="0"/>
              <a:t>менее опасные (трехдневная лихорадка, фарингит; конъюнктивит; гастроэнтерит).</a:t>
            </a:r>
          </a:p>
          <a:p>
            <a:pPr algn="ctr"/>
            <a:endParaRPr lang="ru-RU" sz="1400" dirty="0"/>
          </a:p>
        </p:txBody>
      </p:sp>
      <p:cxnSp>
        <p:nvCxnSpPr>
          <p:cNvPr id="8" name="Прямая со стрелкой 7"/>
          <p:cNvCxnSpPr>
            <a:stCxn id="4" idx="2"/>
            <a:endCxn id="5" idx="0"/>
          </p:cNvCxnSpPr>
          <p:nvPr/>
        </p:nvCxnSpPr>
        <p:spPr>
          <a:xfrm flipH="1">
            <a:off x="2141730" y="1556792"/>
            <a:ext cx="2430270"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Прямая со стрелкой 9"/>
          <p:cNvCxnSpPr>
            <a:stCxn id="4" idx="2"/>
            <a:endCxn id="6" idx="0"/>
          </p:cNvCxnSpPr>
          <p:nvPr/>
        </p:nvCxnSpPr>
        <p:spPr>
          <a:xfrm>
            <a:off x="4572000" y="1556792"/>
            <a:ext cx="1980220"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Прямоугольник 10"/>
          <p:cNvSpPr/>
          <p:nvPr/>
        </p:nvSpPr>
        <p:spPr>
          <a:xfrm>
            <a:off x="539552" y="2492896"/>
            <a:ext cx="7776864" cy="432048"/>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sz="1400" dirty="0"/>
          </a:p>
          <a:p>
            <a:pPr algn="ctr"/>
            <a:r>
              <a:rPr lang="ru-RU" sz="1400" dirty="0"/>
              <a:t>Источником инфекции является больной человек или инфицированный бессимптомный носитель вируса. </a:t>
            </a:r>
            <a:r>
              <a:rPr lang="ru-RU" sz="1400" dirty="0" err="1"/>
              <a:t>Вирусоносительство</a:t>
            </a:r>
            <a:r>
              <a:rPr lang="ru-RU" sz="1400" dirty="0"/>
              <a:t> у здоровых лиц составляет от 17 до 46%. </a:t>
            </a:r>
          </a:p>
          <a:p>
            <a:pPr algn="ctr"/>
            <a:endParaRPr lang="ru-RU" sz="1400" dirty="0"/>
          </a:p>
        </p:txBody>
      </p:sp>
      <p:sp>
        <p:nvSpPr>
          <p:cNvPr id="12" name="Прямоугольник 11"/>
          <p:cNvSpPr/>
          <p:nvPr/>
        </p:nvSpPr>
        <p:spPr>
          <a:xfrm>
            <a:off x="251520" y="3068960"/>
            <a:ext cx="8568952" cy="576064"/>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endParaRPr lang="ru-RU" sz="1400" dirty="0"/>
          </a:p>
          <a:p>
            <a:r>
              <a:rPr lang="ru-RU" sz="1400" dirty="0"/>
              <a:t>Пути передачи - водный, пищевой, контактно-бытовой, воздушно-капельный. Факторами передачи служат вода, овощи, Также вирус может передаваться через грязные руки, игрушки и другие объекты внешней среды.</a:t>
            </a:r>
          </a:p>
          <a:p>
            <a:pPr algn="ctr"/>
            <a:endParaRPr lang="ru-RU" sz="1400" dirty="0"/>
          </a:p>
        </p:txBody>
      </p:sp>
      <p:sp>
        <p:nvSpPr>
          <p:cNvPr id="13" name="Прямоугольник 12"/>
          <p:cNvSpPr/>
          <p:nvPr/>
        </p:nvSpPr>
        <p:spPr>
          <a:xfrm>
            <a:off x="251520" y="3789040"/>
            <a:ext cx="8568952" cy="576064"/>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ru-RU" sz="1400" dirty="0"/>
          </a:p>
          <a:p>
            <a:pPr algn="ctr"/>
            <a:r>
              <a:rPr lang="ru-RU" sz="1400" dirty="0"/>
              <a:t>Особую важность имеет распространение энтеровирусных инфекций в организованных детских коллективах (детских садах, школах), когда до 50% детей могут оказаться зараженными.</a:t>
            </a:r>
          </a:p>
          <a:p>
            <a:pPr algn="ctr"/>
            <a:endParaRPr lang="ru-RU" sz="1400" dirty="0"/>
          </a:p>
        </p:txBody>
      </p:sp>
      <p:pic>
        <p:nvPicPr>
          <p:cNvPr id="1026" name="Picture 2" descr="C:\Users\УЗТО\Desktop\инфекция\enterovirusnaya-infekciya-u-rebenk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5088" y="4653136"/>
            <a:ext cx="3696403" cy="1838474"/>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1027" name="Picture 3" descr="C:\Users\УЗТО\Desktop\инфекция\1818321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800" y="4487887"/>
            <a:ext cx="2168971" cy="216897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УЗТО\Desktop\инфекция\125264946_shleyf.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6521" y="4653136"/>
            <a:ext cx="2809441" cy="1872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18164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116632"/>
            <a:ext cx="8352928" cy="72008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sz="1400" dirty="0"/>
          </a:p>
          <a:p>
            <a:pPr algn="ctr"/>
            <a:r>
              <a:rPr lang="ru-RU" sz="1400" dirty="0"/>
              <a:t>В целях профилактики энтеровирусных инфекций необходимо строгое выполнение санитарно-эпидемиологических требований на объектах общественного питания, детских дошкольных, образовательных и других учреждений.</a:t>
            </a:r>
          </a:p>
          <a:p>
            <a:pPr algn="ctr"/>
            <a:endParaRPr lang="ru-RU" sz="1400" dirty="0"/>
          </a:p>
        </p:txBody>
      </p:sp>
      <p:sp>
        <p:nvSpPr>
          <p:cNvPr id="3" name="Прямоугольник 2"/>
          <p:cNvSpPr/>
          <p:nvPr/>
        </p:nvSpPr>
        <p:spPr>
          <a:xfrm>
            <a:off x="755576" y="980728"/>
            <a:ext cx="6984776" cy="43204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ru-RU" sz="1600" dirty="0"/>
          </a:p>
          <a:p>
            <a:pPr algn="ctr"/>
            <a:r>
              <a:rPr lang="ru-RU" sz="1600" dirty="0"/>
              <a:t>Профилактика кишечных инфекций – это </a:t>
            </a:r>
          </a:p>
          <a:p>
            <a:pPr algn="ctr"/>
            <a:endParaRPr lang="ru-RU" sz="1600" dirty="0"/>
          </a:p>
        </p:txBody>
      </p:sp>
      <p:sp>
        <p:nvSpPr>
          <p:cNvPr id="4" name="Прямоугольник 3"/>
          <p:cNvSpPr/>
          <p:nvPr/>
        </p:nvSpPr>
        <p:spPr>
          <a:xfrm>
            <a:off x="179512" y="1700808"/>
            <a:ext cx="3024336" cy="115212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sz="1400" dirty="0"/>
          </a:p>
          <a:p>
            <a:pPr algn="ctr"/>
            <a:r>
              <a:rPr lang="ru-RU" sz="1400" dirty="0"/>
              <a:t>соблюдение мер личной гигиены (мытье рук перед едой и любым соприкосновением с пищевыми продуктами, мытье рук после посещения туалета),</a:t>
            </a:r>
          </a:p>
          <a:p>
            <a:pPr algn="ctr"/>
            <a:endParaRPr lang="ru-RU" sz="1400" dirty="0"/>
          </a:p>
        </p:txBody>
      </p:sp>
      <p:sp>
        <p:nvSpPr>
          <p:cNvPr id="5" name="Прямоугольник 4"/>
          <p:cNvSpPr/>
          <p:nvPr/>
        </p:nvSpPr>
        <p:spPr>
          <a:xfrm>
            <a:off x="3347864" y="1700808"/>
            <a:ext cx="2592288" cy="50405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400" dirty="0"/>
              <a:t>мытьё овощей, фруктов, ягод </a:t>
            </a:r>
          </a:p>
        </p:txBody>
      </p:sp>
      <p:sp>
        <p:nvSpPr>
          <p:cNvPr id="6" name="Прямоугольник 5"/>
          <p:cNvSpPr/>
          <p:nvPr/>
        </p:nvSpPr>
        <p:spPr>
          <a:xfrm>
            <a:off x="3347864" y="2420888"/>
            <a:ext cx="2592288" cy="432048"/>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ru-RU" sz="1400" dirty="0"/>
              <a:t>кипячение молока и воды</a:t>
            </a:r>
          </a:p>
        </p:txBody>
      </p:sp>
      <p:sp>
        <p:nvSpPr>
          <p:cNvPr id="7" name="Прямоугольник 6"/>
          <p:cNvSpPr/>
          <p:nvPr/>
        </p:nvSpPr>
        <p:spPr>
          <a:xfrm>
            <a:off x="6156176" y="1700808"/>
            <a:ext cx="2520280" cy="1152128"/>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ru-RU" sz="1400" dirty="0"/>
          </a:p>
          <a:p>
            <a:pPr algn="ctr"/>
            <a:r>
              <a:rPr lang="ru-RU" sz="1400" dirty="0"/>
              <a:t>тщательная термическая обработка продуктов питания перед употреблением. </a:t>
            </a:r>
          </a:p>
          <a:p>
            <a:pPr algn="ctr"/>
            <a:endParaRPr lang="ru-RU" sz="1400" dirty="0"/>
          </a:p>
        </p:txBody>
      </p:sp>
      <p:cxnSp>
        <p:nvCxnSpPr>
          <p:cNvPr id="9" name="Прямая со стрелкой 8"/>
          <p:cNvCxnSpPr>
            <a:stCxn id="3" idx="2"/>
            <a:endCxn id="4" idx="0"/>
          </p:cNvCxnSpPr>
          <p:nvPr/>
        </p:nvCxnSpPr>
        <p:spPr>
          <a:xfrm flipH="1">
            <a:off x="1691680" y="1412776"/>
            <a:ext cx="2556284"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Прямая со стрелкой 10"/>
          <p:cNvCxnSpPr>
            <a:stCxn id="3" idx="2"/>
            <a:endCxn id="5" idx="0"/>
          </p:cNvCxnSpPr>
          <p:nvPr/>
        </p:nvCxnSpPr>
        <p:spPr>
          <a:xfrm>
            <a:off x="4247964" y="1412776"/>
            <a:ext cx="396044"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p:cNvCxnSpPr>
            <a:stCxn id="3" idx="2"/>
            <a:endCxn id="7" idx="0"/>
          </p:cNvCxnSpPr>
          <p:nvPr/>
        </p:nvCxnSpPr>
        <p:spPr>
          <a:xfrm>
            <a:off x="4247964" y="1412776"/>
            <a:ext cx="3168352"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a:stCxn id="5" idx="2"/>
            <a:endCxn id="6" idx="0"/>
          </p:cNvCxnSpPr>
          <p:nvPr/>
        </p:nvCxnSpPr>
        <p:spPr>
          <a:xfrm>
            <a:off x="4644008" y="2204864"/>
            <a:ext cx="0"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051" name="Picture 3" descr="C:\Users\УЗТО\Desktop\инфекция\kipiatim_moloko(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6948" y="2997783"/>
            <a:ext cx="2309508" cy="1558918"/>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2052" name="Picture 4" descr="C:\Users\УЗТО\Desktop\инфекция\0382_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6948" y="4797152"/>
            <a:ext cx="2309508" cy="1626714"/>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2053" name="Picture 5" descr="C:\Users\УЗТО\Desktop\инфекция\1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837" y="2997783"/>
            <a:ext cx="3105127" cy="191263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УЗТО\Desktop\инфекция\kopija_ovoshhi.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3848" y="3529275"/>
            <a:ext cx="3123736" cy="2081234"/>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27997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188640"/>
            <a:ext cx="7632848" cy="36004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sz="1600" dirty="0"/>
          </a:p>
          <a:p>
            <a:pPr algn="ctr"/>
            <a:r>
              <a:rPr lang="ru-RU" sz="1600" dirty="0"/>
              <a:t>Инфекционные заболевания вызываются болезнетворными микробами. </a:t>
            </a:r>
          </a:p>
          <a:p>
            <a:pPr algn="ctr"/>
            <a:endParaRPr lang="ru-RU" sz="1600" dirty="0"/>
          </a:p>
        </p:txBody>
      </p:sp>
      <p:sp>
        <p:nvSpPr>
          <p:cNvPr id="3" name="Прямоугольник 2"/>
          <p:cNvSpPr/>
          <p:nvPr/>
        </p:nvSpPr>
        <p:spPr>
          <a:xfrm>
            <a:off x="683568" y="620688"/>
            <a:ext cx="7272808" cy="36004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sz="1600" dirty="0"/>
          </a:p>
          <a:p>
            <a:pPr algn="ctr"/>
            <a:r>
              <a:rPr lang="ru-RU" sz="1600" dirty="0"/>
              <a:t>Источниками болезнетворных микробов являются:</a:t>
            </a:r>
          </a:p>
          <a:p>
            <a:pPr algn="ctr"/>
            <a:endParaRPr lang="ru-RU" sz="1600" dirty="0"/>
          </a:p>
        </p:txBody>
      </p:sp>
      <p:sp>
        <p:nvSpPr>
          <p:cNvPr id="4" name="Прямоугольник 3"/>
          <p:cNvSpPr/>
          <p:nvPr/>
        </p:nvSpPr>
        <p:spPr>
          <a:xfrm>
            <a:off x="395536" y="1340768"/>
            <a:ext cx="2664296" cy="410445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sz="1400" u="sng" dirty="0"/>
          </a:p>
          <a:p>
            <a:pPr algn="ctr"/>
            <a:r>
              <a:rPr lang="ru-RU" sz="1400" dirty="0"/>
              <a:t>Больной человек или </a:t>
            </a:r>
            <a:r>
              <a:rPr lang="ru-RU" sz="1400" dirty="0" err="1"/>
              <a:t>бактерионоситель</a:t>
            </a:r>
            <a:r>
              <a:rPr lang="ru-RU" sz="1400" dirty="0"/>
              <a:t> (больной человек с ярко выраженной клиникой наиболее интенсивно выделяет возбудителя во внешнюю среду. Наибольшая опасность заражения при этом приходится на родных и близких, ухаживающий персонал. С другой стороны при лёгких (стёртых) формах больные вследствие сохранения ими мобильности и активного общения с окружающими людьми представляют опасность заражения для большого количества лиц)  </a:t>
            </a:r>
          </a:p>
          <a:p>
            <a:pPr algn="ctr"/>
            <a:endParaRPr lang="ru-RU" sz="1400" dirty="0"/>
          </a:p>
        </p:txBody>
      </p:sp>
      <p:sp>
        <p:nvSpPr>
          <p:cNvPr id="5" name="Прямоугольник 4"/>
          <p:cNvSpPr/>
          <p:nvPr/>
        </p:nvSpPr>
        <p:spPr>
          <a:xfrm>
            <a:off x="3275856" y="1340768"/>
            <a:ext cx="2448272" cy="410445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400" u="sng" dirty="0"/>
              <a:t>Животные разных видов</a:t>
            </a:r>
            <a:r>
              <a:rPr lang="ru-RU" sz="1400" dirty="0"/>
              <a:t>  (от всех домашних животных от которых мы получаем продукты питания человек может заразиться  сальмонеллёзом; бруцеллёзом,  туберкулезом, трихинеллёзом; сибирской язвой и др.) Большим числом инфекционных болезней человек способен заражаться от грызунов (чума, туляремия и т.д.), а также клещей, (клещевой энцефалит, </a:t>
            </a:r>
            <a:r>
              <a:rPr lang="ru-RU" sz="1400" dirty="0" err="1"/>
              <a:t>бореллиоз</a:t>
            </a:r>
            <a:r>
              <a:rPr lang="ru-RU" sz="1400" dirty="0"/>
              <a:t>).</a:t>
            </a:r>
          </a:p>
          <a:p>
            <a:pPr algn="ctr"/>
            <a:endParaRPr lang="ru-RU" sz="1400" dirty="0"/>
          </a:p>
        </p:txBody>
      </p:sp>
      <p:sp>
        <p:nvSpPr>
          <p:cNvPr id="6" name="Прямоугольник 5"/>
          <p:cNvSpPr/>
          <p:nvPr/>
        </p:nvSpPr>
        <p:spPr>
          <a:xfrm>
            <a:off x="5940152" y="1277888"/>
            <a:ext cx="2448272" cy="29432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ru-RU" sz="1400" u="sng" dirty="0"/>
          </a:p>
          <a:p>
            <a:pPr algn="ctr"/>
            <a:r>
              <a:rPr lang="ru-RU" sz="1400" u="sng" dirty="0"/>
              <a:t>Объекты окружающей среды</a:t>
            </a:r>
            <a:r>
              <a:rPr lang="ru-RU" sz="1400" dirty="0"/>
              <a:t>, являющиеся местом естественного обитания возбудителя (вода, почва). Например: болезнь легионеров, столбняк. Элементами (факторами) окружающей среды, участвующими в передаче возбудителей, могут быть вода, пищевые продукты, воздух, почва, предметы обихода. </a:t>
            </a:r>
          </a:p>
          <a:p>
            <a:pPr algn="ctr"/>
            <a:endParaRPr lang="ru-RU" sz="1400" dirty="0"/>
          </a:p>
        </p:txBody>
      </p:sp>
      <p:pic>
        <p:nvPicPr>
          <p:cNvPr id="1026" name="Picture 2" descr="C:\Users\УЗТО\Desktop\инфекция\neBQ8QOJe_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686" y="5499670"/>
            <a:ext cx="2171625" cy="135833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1027" name="Picture 3" descr="C:\Users\УЗТО\Desktop\инфекция\00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23592" y="5667717"/>
            <a:ext cx="1676400" cy="1144588"/>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1028" name="Picture 4" descr="C:\Users\УЗТО\Desktop\инфекция\51700_juravleva_04_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63355" y="5499670"/>
            <a:ext cx="1968953" cy="131263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УЗТО\Desktop\инфекция\jpg.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25059" y="4262317"/>
            <a:ext cx="2163365" cy="1441342"/>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1030" name="Picture 6" descr="C:\Users\УЗТО\Desktop\инфекция\почва.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16216" y="5789961"/>
            <a:ext cx="1440160" cy="90010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60838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C:\Users\УЗТО\Desktop\инфекция\kri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80913" y="4321546"/>
            <a:ext cx="2235105" cy="148634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УЗТО\Desktop\инфекция\gde-pryachetsya-gelmintoz-241x3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4000500"/>
            <a:ext cx="2295525" cy="2857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311482" y="0"/>
            <a:ext cx="3312368" cy="646331"/>
          </a:xfrm>
          <a:prstGeom prst="rect">
            <a:avLst/>
          </a:prstGeom>
          <a:noFill/>
        </p:spPr>
        <p:txBody>
          <a:bodyPr wrap="square" rtlCol="0">
            <a:spAutoFit/>
          </a:bodyPr>
          <a:lstStyle/>
          <a:p>
            <a:pPr algn="ctr"/>
            <a:r>
              <a:rPr lang="ru-RU" b="1" dirty="0"/>
              <a:t>Гельминтозы.</a:t>
            </a:r>
            <a:endParaRPr lang="ru-RU" dirty="0"/>
          </a:p>
          <a:p>
            <a:endParaRPr lang="ru-RU" dirty="0"/>
          </a:p>
        </p:txBody>
      </p:sp>
      <p:sp>
        <p:nvSpPr>
          <p:cNvPr id="3" name="Прямоугольник 2"/>
          <p:cNvSpPr/>
          <p:nvPr/>
        </p:nvSpPr>
        <p:spPr>
          <a:xfrm>
            <a:off x="539552" y="548680"/>
            <a:ext cx="8208912" cy="64807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sz="1400" dirty="0"/>
          </a:p>
          <a:p>
            <a:pPr algn="ctr"/>
            <a:r>
              <a:rPr lang="ru-RU" sz="1400" dirty="0"/>
              <a:t>Паразитарные заболевания вызывают более крупные, чем микробы организмы - простейшие, членистоногие, насекомые. Чаще других возбудителями являются паразитические черви - гельминты, поэтому эти болезни называют гельминтозами. </a:t>
            </a:r>
          </a:p>
          <a:p>
            <a:pPr algn="ctr"/>
            <a:endParaRPr lang="ru-RU" sz="1400" dirty="0"/>
          </a:p>
        </p:txBody>
      </p:sp>
      <p:sp>
        <p:nvSpPr>
          <p:cNvPr id="4" name="Прямоугольник 3"/>
          <p:cNvSpPr/>
          <p:nvPr/>
        </p:nvSpPr>
        <p:spPr>
          <a:xfrm>
            <a:off x="539552" y="1340768"/>
            <a:ext cx="8208912" cy="100811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sz="1400" dirty="0"/>
          </a:p>
          <a:p>
            <a:pPr algn="ctr"/>
            <a:r>
              <a:rPr lang="ru-RU" sz="1400" dirty="0"/>
              <a:t>Попадая в организм человека гельминты, в основном, паразитируют в кишечнике, но некоторые из них развиваются в печени, мозге, легких, кровеносной системе, коже, подкожной клетчатке, глазах. Заражение яйцами гельминт происходит через загрязненные пищевые продукты, некипяченую воду, через немытые овощи, ягоды, фрукты и др.  </a:t>
            </a:r>
          </a:p>
          <a:p>
            <a:pPr algn="ctr"/>
            <a:endParaRPr lang="ru-RU" sz="1400" dirty="0"/>
          </a:p>
        </p:txBody>
      </p:sp>
      <p:sp>
        <p:nvSpPr>
          <p:cNvPr id="5" name="Прямоугольник 4"/>
          <p:cNvSpPr/>
          <p:nvPr/>
        </p:nvSpPr>
        <p:spPr>
          <a:xfrm>
            <a:off x="539552" y="2420888"/>
            <a:ext cx="8208912" cy="57606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sz="1400" dirty="0"/>
          </a:p>
          <a:p>
            <a:pPr algn="ctr"/>
            <a:r>
              <a:rPr lang="ru-RU" sz="1400" dirty="0"/>
              <a:t>Распространение гельминтов происходит и при участии посредников  - мелких животных, крыс, мышей, птиц, насекомых. </a:t>
            </a:r>
          </a:p>
          <a:p>
            <a:pPr algn="ctr"/>
            <a:endParaRPr lang="ru-RU" sz="1400" dirty="0"/>
          </a:p>
        </p:txBody>
      </p:sp>
      <p:sp>
        <p:nvSpPr>
          <p:cNvPr id="6" name="Прямоугольник 5"/>
          <p:cNvSpPr/>
          <p:nvPr/>
        </p:nvSpPr>
        <p:spPr>
          <a:xfrm>
            <a:off x="539552" y="3068960"/>
            <a:ext cx="8208912" cy="93610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sz="1400" dirty="0"/>
          </a:p>
          <a:p>
            <a:pPr algn="ctr"/>
            <a:r>
              <a:rPr lang="ru-RU" sz="1400" dirty="0"/>
              <a:t>Гельминтозы - это заболевания, течение которых определяется разнообразным влиянием паразитического червя на своего хозяина. Они выделяют токсические продукты своего обмена, вызывая токсикозы, головную боль, аллергические состояния, иногда весьма тяжелые. Часто они механически воздействуют на ткани и серьезно нарушают функции органов.</a:t>
            </a:r>
          </a:p>
          <a:p>
            <a:pPr algn="ctr"/>
            <a:endParaRPr lang="ru-RU" sz="1400" dirty="0"/>
          </a:p>
        </p:txBody>
      </p:sp>
      <p:pic>
        <p:nvPicPr>
          <p:cNvPr id="3077" name="Picture 5" descr="C:\Users\УЗТО\Desktop\инфекция\265px-Insects_collag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9039" y="4274967"/>
            <a:ext cx="2085635" cy="2541017"/>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22807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71800" y="188640"/>
            <a:ext cx="2880320" cy="369332"/>
          </a:xfrm>
          <a:prstGeom prst="rect">
            <a:avLst/>
          </a:prstGeom>
          <a:noFill/>
        </p:spPr>
        <p:txBody>
          <a:bodyPr wrap="square" rtlCol="0">
            <a:spAutoFit/>
          </a:bodyPr>
          <a:lstStyle/>
          <a:p>
            <a:pPr algn="ctr"/>
            <a:r>
              <a:rPr lang="ru-RU" b="1" dirty="0"/>
              <a:t>Аскаридоз</a:t>
            </a:r>
            <a:endParaRPr lang="ru-RU" dirty="0"/>
          </a:p>
        </p:txBody>
      </p:sp>
      <p:sp>
        <p:nvSpPr>
          <p:cNvPr id="3" name="Прямоугольник 2"/>
          <p:cNvSpPr/>
          <p:nvPr/>
        </p:nvSpPr>
        <p:spPr>
          <a:xfrm>
            <a:off x="251520" y="557972"/>
            <a:ext cx="4392488" cy="135886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400" dirty="0"/>
              <a:t>Паразитарное заболевание, вызываемое круглыми червями - аскаридами. Единственным источником возбудителей является больной человек. Самка аскариды откладывает в сутки до 200 тыс. незрелых яиц, которые с испражнениями больного выделяются в окружающую среду.</a:t>
            </a:r>
          </a:p>
        </p:txBody>
      </p:sp>
      <p:sp>
        <p:nvSpPr>
          <p:cNvPr id="4" name="Прямоугольник 3"/>
          <p:cNvSpPr/>
          <p:nvPr/>
        </p:nvSpPr>
        <p:spPr>
          <a:xfrm>
            <a:off x="251520" y="2060848"/>
            <a:ext cx="4392488" cy="200693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sz="1400" dirty="0"/>
          </a:p>
          <a:p>
            <a:pPr algn="ctr"/>
            <a:r>
              <a:rPr lang="ru-RU" sz="1400" dirty="0"/>
              <a:t>Человек заражается при употреблении в пищу немытых или плохо вымытых овощей, ягод, фруктов, загрязненных созревшими яйцами аскарид, нередко - через грязные руки, реже при питье необеззараженной воды. Яйца аскарид могут попасть в молоко и другие продукты питания. Аскаридоз больше распространен в тех районах, где почву в огородах удобряют необезвреженными испражнениями человека. </a:t>
            </a:r>
          </a:p>
          <a:p>
            <a:pPr algn="ctr"/>
            <a:endParaRPr lang="ru-RU" sz="1400" dirty="0"/>
          </a:p>
        </p:txBody>
      </p:sp>
      <p:sp>
        <p:nvSpPr>
          <p:cNvPr id="5" name="Прямоугольник 4"/>
          <p:cNvSpPr/>
          <p:nvPr/>
        </p:nvSpPr>
        <p:spPr>
          <a:xfrm>
            <a:off x="251520" y="4221088"/>
            <a:ext cx="4392488" cy="216024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400" dirty="0"/>
              <a:t>Для профилактики аскаридоза важно соблюдать правила личной гигиены, особенно на пищевых производствах, а также дома (мыть руки перед едой, после посещения туалета, овощи и фрукты перед употреблением в пищу в сыром виде нужно тщательно мыть и обдавать кипятком, после работы в саду или на огороде и т. п.), содержать в должном санитарном состоянии колодцы и уборные в деревнях и на дачах</a:t>
            </a:r>
          </a:p>
        </p:txBody>
      </p:sp>
      <p:pic>
        <p:nvPicPr>
          <p:cNvPr id="4098" name="Picture 2" descr="C:\Users\УЗТО\Desktop\инфекция\stat_07_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2339" y="557972"/>
            <a:ext cx="3810000" cy="3267075"/>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УЗТО\Desktop\инфекция\razmeru.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4510" y="4437112"/>
            <a:ext cx="4054949" cy="1263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87103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95736" y="188640"/>
            <a:ext cx="3456384" cy="369332"/>
          </a:xfrm>
          <a:prstGeom prst="rect">
            <a:avLst/>
          </a:prstGeom>
          <a:noFill/>
        </p:spPr>
        <p:txBody>
          <a:bodyPr wrap="square" rtlCol="0">
            <a:spAutoFit/>
          </a:bodyPr>
          <a:lstStyle/>
          <a:p>
            <a:pPr algn="ctr"/>
            <a:r>
              <a:rPr lang="ru-RU" b="1" dirty="0"/>
              <a:t>Энтеробиоз</a:t>
            </a:r>
            <a:endParaRPr lang="ru-RU" dirty="0"/>
          </a:p>
        </p:txBody>
      </p:sp>
      <p:sp>
        <p:nvSpPr>
          <p:cNvPr id="3" name="Прямоугольник 2"/>
          <p:cNvSpPr/>
          <p:nvPr/>
        </p:nvSpPr>
        <p:spPr>
          <a:xfrm>
            <a:off x="611560" y="764704"/>
            <a:ext cx="7992888" cy="86409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400" dirty="0"/>
              <a:t>Гельминтоз, характеризующийся зудом в области заднего прохода и кишечными расстройствами. Источником возбудителя является больной человек. Вызывается мелкими круглыми червями- острицами, которые откладывают яйца в складках кожи и слизистой оболочке вокруг заднего прохода, вызывая сильный зуд.</a:t>
            </a:r>
          </a:p>
        </p:txBody>
      </p:sp>
      <p:sp>
        <p:nvSpPr>
          <p:cNvPr id="4" name="Прямоугольник 3"/>
          <p:cNvSpPr/>
          <p:nvPr/>
        </p:nvSpPr>
        <p:spPr>
          <a:xfrm>
            <a:off x="611560" y="1772816"/>
            <a:ext cx="7992888" cy="86409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endParaRPr lang="ru-RU" sz="1400" dirty="0"/>
          </a:p>
          <a:p>
            <a:r>
              <a:rPr lang="ru-RU" sz="1400" dirty="0"/>
              <a:t>С загрязнённых рук яйца могут попадать на пищевые продукты или заноситься непосредственно в рот, вызывая новое заражение. Через 4-5 часов яйца созревают. </a:t>
            </a:r>
          </a:p>
          <a:p>
            <a:r>
              <a:rPr lang="ru-RU" sz="1400" dirty="0"/>
              <a:t>Больной энтеробиозом представляет эпидемиологическую опасность. В детских коллективах, где не соблюдаются гигиенические правила, поражённость достигает 20%-30%.</a:t>
            </a:r>
          </a:p>
          <a:p>
            <a:pPr algn="ctr"/>
            <a:endParaRPr lang="ru-RU" sz="1400" dirty="0"/>
          </a:p>
        </p:txBody>
      </p:sp>
      <p:sp>
        <p:nvSpPr>
          <p:cNvPr id="5" name="Прямоугольник 4"/>
          <p:cNvSpPr/>
          <p:nvPr/>
        </p:nvSpPr>
        <p:spPr>
          <a:xfrm>
            <a:off x="611560" y="2780928"/>
            <a:ext cx="7992888" cy="93610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sz="1400" dirty="0"/>
          </a:p>
          <a:p>
            <a:pPr algn="ctr"/>
            <a:r>
              <a:rPr lang="ru-RU" sz="1400" dirty="0"/>
              <a:t>Через пищевые продукты можно заразиться и другими гельминтозами, например, бычьим цепнем (</a:t>
            </a:r>
            <a:r>
              <a:rPr lang="ru-RU" sz="1400" b="1" dirty="0" err="1"/>
              <a:t>тениаринхоз</a:t>
            </a:r>
            <a:r>
              <a:rPr lang="ru-RU" sz="1400" dirty="0"/>
              <a:t>), свиным цепнем (</a:t>
            </a:r>
            <a:r>
              <a:rPr lang="ru-RU" sz="1400" b="1" dirty="0" err="1"/>
              <a:t>тениоз</a:t>
            </a:r>
            <a:r>
              <a:rPr lang="ru-RU" sz="1400" dirty="0"/>
              <a:t>). Человек заражается </a:t>
            </a:r>
            <a:r>
              <a:rPr lang="ru-RU" sz="1400" dirty="0" err="1"/>
              <a:t>тениаринхозом</a:t>
            </a:r>
            <a:r>
              <a:rPr lang="ru-RU" sz="1400" dirty="0"/>
              <a:t> и </a:t>
            </a:r>
            <a:r>
              <a:rPr lang="ru-RU" sz="1400" dirty="0" err="1"/>
              <a:t>тениозом</a:t>
            </a:r>
            <a:r>
              <a:rPr lang="ru-RU" sz="1400" dirty="0"/>
              <a:t> при употреблении недостаточно проваренного или прожаренного мяса крупного рогатого скота, свиного мяса или мяса диких животных.</a:t>
            </a:r>
          </a:p>
          <a:p>
            <a:pPr algn="ctr"/>
            <a:endParaRPr lang="ru-RU" sz="1400" dirty="0"/>
          </a:p>
        </p:txBody>
      </p:sp>
      <p:pic>
        <p:nvPicPr>
          <p:cNvPr id="5123" name="Picture 3" descr="C:\Users\УЗТО\Desktop\инфекция\ostrici-500x3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7219" y="3985738"/>
            <a:ext cx="3096344" cy="185780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УЗТО\Desktop\инфекция\teniarinhoz0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920" y="3985737"/>
            <a:ext cx="4493444" cy="17880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87587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99462" y="12696"/>
            <a:ext cx="3024336" cy="369332"/>
          </a:xfrm>
          <a:prstGeom prst="rect">
            <a:avLst/>
          </a:prstGeom>
          <a:noFill/>
        </p:spPr>
        <p:txBody>
          <a:bodyPr wrap="square" rtlCol="0">
            <a:spAutoFit/>
          </a:bodyPr>
          <a:lstStyle/>
          <a:p>
            <a:pPr algn="ctr"/>
            <a:r>
              <a:rPr lang="ru-RU" b="1" dirty="0"/>
              <a:t>Трихинеллёз</a:t>
            </a:r>
            <a:endParaRPr lang="ru-RU" dirty="0"/>
          </a:p>
        </p:txBody>
      </p:sp>
      <p:sp>
        <p:nvSpPr>
          <p:cNvPr id="3" name="Прямоугольник 2"/>
          <p:cNvSpPr/>
          <p:nvPr/>
        </p:nvSpPr>
        <p:spPr>
          <a:xfrm>
            <a:off x="683568" y="476672"/>
            <a:ext cx="8064896" cy="50405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sz="1400" dirty="0"/>
          </a:p>
          <a:p>
            <a:pPr algn="ctr"/>
            <a:r>
              <a:rPr lang="ru-RU" sz="1400" dirty="0"/>
              <a:t>Возбудитель трихинеллёза - мелкий круглый червь. Человек заражается при употреблении плохо проваренного или прожаренного свиного мяса или мяса диких животных.</a:t>
            </a:r>
          </a:p>
          <a:p>
            <a:pPr algn="ctr"/>
            <a:endParaRPr lang="ru-RU" sz="1400" dirty="0"/>
          </a:p>
        </p:txBody>
      </p:sp>
      <p:pic>
        <p:nvPicPr>
          <p:cNvPr id="6146" name="Picture 2" descr="C:\Users\УЗТО\Desktop\инфекция\trihinellez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199973"/>
            <a:ext cx="6096000" cy="477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60664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descr="C:\Users\УЗТО\Desktop\инфекция\emfizema-tuberkulez-legki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976" y="4221088"/>
            <a:ext cx="3024336" cy="226825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195736" y="188640"/>
            <a:ext cx="4032448" cy="646331"/>
          </a:xfrm>
          <a:prstGeom prst="rect">
            <a:avLst/>
          </a:prstGeom>
          <a:noFill/>
        </p:spPr>
        <p:txBody>
          <a:bodyPr wrap="square" rtlCol="0">
            <a:spAutoFit/>
          </a:bodyPr>
          <a:lstStyle/>
          <a:p>
            <a:r>
              <a:rPr lang="ru-RU" b="1" dirty="0"/>
              <a:t>Социально-значимые инфекции.</a:t>
            </a:r>
            <a:endParaRPr lang="ru-RU" dirty="0"/>
          </a:p>
          <a:p>
            <a:endParaRPr lang="ru-RU" dirty="0"/>
          </a:p>
        </p:txBody>
      </p:sp>
      <p:sp>
        <p:nvSpPr>
          <p:cNvPr id="3" name="TextBox 2"/>
          <p:cNvSpPr txBox="1"/>
          <p:nvPr/>
        </p:nvSpPr>
        <p:spPr>
          <a:xfrm>
            <a:off x="2483768" y="620688"/>
            <a:ext cx="3528392" cy="338554"/>
          </a:xfrm>
          <a:prstGeom prst="rect">
            <a:avLst/>
          </a:prstGeom>
          <a:noFill/>
        </p:spPr>
        <p:txBody>
          <a:bodyPr wrap="square" rtlCol="0">
            <a:spAutoFit/>
          </a:bodyPr>
          <a:lstStyle/>
          <a:p>
            <a:pPr algn="ctr"/>
            <a:r>
              <a:rPr lang="ru-RU" sz="1600" b="1" dirty="0"/>
              <a:t>Туберкулёз</a:t>
            </a:r>
            <a:endParaRPr lang="ru-RU" sz="1600" dirty="0"/>
          </a:p>
        </p:txBody>
      </p:sp>
      <p:sp>
        <p:nvSpPr>
          <p:cNvPr id="4" name="Прямоугольник 3"/>
          <p:cNvSpPr/>
          <p:nvPr/>
        </p:nvSpPr>
        <p:spPr>
          <a:xfrm>
            <a:off x="251520" y="990596"/>
            <a:ext cx="8640960" cy="99824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sz="1400" dirty="0"/>
          </a:p>
          <a:p>
            <a:pPr algn="ctr"/>
            <a:r>
              <a:rPr lang="ru-RU" sz="1400" dirty="0"/>
              <a:t>Инфекционное заболевание, характеризующееся различной, но преимущественно лёгочной локализацией процесса, разнообразием клинических симптомов, интоксикацией и </a:t>
            </a:r>
            <a:r>
              <a:rPr lang="ru-RU" sz="1400" dirty="0" err="1"/>
              <a:t>аллергизацией</a:t>
            </a:r>
            <a:r>
              <a:rPr lang="ru-RU" sz="1400" dirty="0"/>
              <a:t> организма. Возбудитель туберкулёза  микобактерия, которая очень устойчива в окружающей среде. В мокроте, слюне сохраняются даже после их высыхания в течение нескольких месяцев. </a:t>
            </a:r>
          </a:p>
          <a:p>
            <a:pPr algn="ctr"/>
            <a:endParaRPr lang="ru-RU" sz="1400" dirty="0"/>
          </a:p>
        </p:txBody>
      </p:sp>
      <p:sp>
        <p:nvSpPr>
          <p:cNvPr id="5" name="Прямоугольник 4"/>
          <p:cNvSpPr/>
          <p:nvPr/>
        </p:nvSpPr>
        <p:spPr>
          <a:xfrm>
            <a:off x="441471" y="2103151"/>
            <a:ext cx="8280920" cy="57606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ru-RU" sz="1400" dirty="0"/>
          </a:p>
          <a:p>
            <a:pPr algn="ctr"/>
            <a:r>
              <a:rPr lang="ru-RU" sz="1400" dirty="0"/>
              <a:t>Источником туберкулеза является не только больной человек, но и больные домашние животные (крупный рогатый, свиньи лошади, домашняя птица), которые тоже могут болеть туберкулезом. </a:t>
            </a:r>
          </a:p>
          <a:p>
            <a:pPr algn="ctr"/>
            <a:endParaRPr lang="ru-RU" sz="1400" dirty="0"/>
          </a:p>
        </p:txBody>
      </p:sp>
      <p:sp>
        <p:nvSpPr>
          <p:cNvPr id="6" name="Прямоугольник 5"/>
          <p:cNvSpPr/>
          <p:nvPr/>
        </p:nvSpPr>
        <p:spPr>
          <a:xfrm>
            <a:off x="251520" y="2780928"/>
            <a:ext cx="8640960" cy="64807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sz="1400" dirty="0"/>
          </a:p>
          <a:p>
            <a:pPr algn="ctr"/>
            <a:r>
              <a:rPr lang="ru-RU" sz="1400" dirty="0"/>
              <a:t>Пути передачи туберкулёза воздушно–капельный (от больного человека) и пищевой (через продукты питания, полученные от больных животных). </a:t>
            </a:r>
          </a:p>
          <a:p>
            <a:pPr algn="ctr"/>
            <a:endParaRPr lang="ru-RU" sz="1400" dirty="0"/>
          </a:p>
        </p:txBody>
      </p:sp>
      <p:sp>
        <p:nvSpPr>
          <p:cNvPr id="7" name="Прямоугольник 6"/>
          <p:cNvSpPr/>
          <p:nvPr/>
        </p:nvSpPr>
        <p:spPr>
          <a:xfrm>
            <a:off x="153439" y="3501008"/>
            <a:ext cx="8856984" cy="72008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sz="1400" dirty="0"/>
          </a:p>
          <a:p>
            <a:pPr algn="ctr"/>
            <a:r>
              <a:rPr lang="ru-RU" sz="1400" dirty="0"/>
              <a:t>Профилактические меры включают в себя -  первичную вакцинацию противотуберкулёзной вакциной БЦЖ в родильном доме, с последующей ревакцинацией и при проведении предварительных и периодических медицинских обследований прохождение флюорографии с периодичностью 1 раз в год.</a:t>
            </a:r>
          </a:p>
          <a:p>
            <a:pPr algn="ctr"/>
            <a:endParaRPr lang="ru-RU" sz="1400" dirty="0"/>
          </a:p>
        </p:txBody>
      </p:sp>
      <p:pic>
        <p:nvPicPr>
          <p:cNvPr id="7170" name="Picture 2" descr="C:\Users\УЗТО\Desktop\инфекция\with-a-big-syringe_800x600_224-400x3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9209" y="4221088"/>
            <a:ext cx="3506241" cy="2629681"/>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40379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УЗТО\Desktop\инфекция\_www.lifeplus.su_vi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017" y="5229199"/>
            <a:ext cx="2134966" cy="161189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627784" y="116632"/>
            <a:ext cx="3456384" cy="369332"/>
          </a:xfrm>
          <a:prstGeom prst="rect">
            <a:avLst/>
          </a:prstGeom>
          <a:noFill/>
        </p:spPr>
        <p:txBody>
          <a:bodyPr wrap="square" rtlCol="0">
            <a:spAutoFit/>
          </a:bodyPr>
          <a:lstStyle/>
          <a:p>
            <a:pPr algn="ctr"/>
            <a:r>
              <a:rPr lang="ru-RU" b="1" dirty="0"/>
              <a:t>ВИЧ-инфекция (СПИД)</a:t>
            </a:r>
            <a:endParaRPr lang="ru-RU" dirty="0"/>
          </a:p>
        </p:txBody>
      </p:sp>
      <p:sp>
        <p:nvSpPr>
          <p:cNvPr id="3" name="Прямоугольник 2"/>
          <p:cNvSpPr/>
          <p:nvPr/>
        </p:nvSpPr>
        <p:spPr>
          <a:xfrm>
            <a:off x="395536" y="620688"/>
            <a:ext cx="8496944" cy="648072"/>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400" dirty="0"/>
              <a:t>ВИЧ-вирус иммунодефицита человека, тяжёлое вирусное заболевание, с длительным до 9-10 лет скрытым периодом, которое характеризуется глубоким поражением иммунной системы организма, присоединением вторичной инфекции и образованием опухоли.</a:t>
            </a:r>
          </a:p>
        </p:txBody>
      </p:sp>
      <p:sp>
        <p:nvSpPr>
          <p:cNvPr id="4" name="Прямоугольник 3"/>
          <p:cNvSpPr/>
          <p:nvPr/>
        </p:nvSpPr>
        <p:spPr>
          <a:xfrm>
            <a:off x="395536" y="1412776"/>
            <a:ext cx="8496944" cy="64807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400" dirty="0"/>
              <a:t>. </a:t>
            </a:r>
          </a:p>
          <a:p>
            <a:pPr algn="ctr"/>
            <a:r>
              <a:rPr lang="ru-RU" sz="1400" dirty="0"/>
              <a:t>Возбудитель-вирус иммунодефицита человека, его устойчивость к внешним факторам не велика. Возбудитель болезни в большей степени находится в крови, сперме, в грудном молоке больного. Заражение происходит от ВИЧ инфицированного, в течение всей его жизни. </a:t>
            </a:r>
          </a:p>
          <a:p>
            <a:pPr algn="ctr"/>
            <a:endParaRPr lang="ru-RU" sz="1400" dirty="0"/>
          </a:p>
        </p:txBody>
      </p:sp>
      <p:sp>
        <p:nvSpPr>
          <p:cNvPr id="5" name="Прямоугольник 4"/>
          <p:cNvSpPr/>
          <p:nvPr/>
        </p:nvSpPr>
        <p:spPr>
          <a:xfrm>
            <a:off x="1763688" y="2204864"/>
            <a:ext cx="4968552" cy="36004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sz="1400" dirty="0"/>
          </a:p>
          <a:p>
            <a:pPr algn="ctr"/>
            <a:r>
              <a:rPr lang="ru-RU" sz="1400" dirty="0"/>
              <a:t>Заражение происходит </a:t>
            </a:r>
            <a:r>
              <a:rPr lang="ru-RU" sz="1400" dirty="0" err="1"/>
              <a:t>гемоконтактным</a:t>
            </a:r>
            <a:r>
              <a:rPr lang="ru-RU" sz="1400" dirty="0"/>
              <a:t> путем (через кровь):</a:t>
            </a:r>
          </a:p>
          <a:p>
            <a:pPr algn="ctr"/>
            <a:endParaRPr lang="ru-RU" sz="1400" dirty="0"/>
          </a:p>
        </p:txBody>
      </p:sp>
      <p:sp>
        <p:nvSpPr>
          <p:cNvPr id="6" name="Прямоугольник 5"/>
          <p:cNvSpPr/>
          <p:nvPr/>
        </p:nvSpPr>
        <p:spPr>
          <a:xfrm>
            <a:off x="683568" y="2732115"/>
            <a:ext cx="2304256" cy="43204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1400" dirty="0"/>
              <a:t>при переливании зараженной крови</a:t>
            </a:r>
          </a:p>
        </p:txBody>
      </p:sp>
      <p:sp>
        <p:nvSpPr>
          <p:cNvPr id="7" name="Прямоугольник 6"/>
          <p:cNvSpPr/>
          <p:nvPr/>
        </p:nvSpPr>
        <p:spPr>
          <a:xfrm>
            <a:off x="3779912" y="2732115"/>
            <a:ext cx="4320480" cy="43204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400" dirty="0"/>
              <a:t>при медицинских манипуляциях с нарушением целостности кожных покров и слизистых</a:t>
            </a:r>
          </a:p>
        </p:txBody>
      </p:sp>
      <p:sp>
        <p:nvSpPr>
          <p:cNvPr id="8" name="Прямоугольник 7"/>
          <p:cNvSpPr/>
          <p:nvPr/>
        </p:nvSpPr>
        <p:spPr>
          <a:xfrm>
            <a:off x="251520" y="3284984"/>
            <a:ext cx="3888432" cy="57606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400" dirty="0"/>
              <a:t>инъекционным путём, через заражённые вирусом ВИЧ иглы (часто осуществляют наркоманы)</a:t>
            </a:r>
          </a:p>
        </p:txBody>
      </p:sp>
      <p:sp>
        <p:nvSpPr>
          <p:cNvPr id="9" name="Прямоугольник 8"/>
          <p:cNvSpPr/>
          <p:nvPr/>
        </p:nvSpPr>
        <p:spPr>
          <a:xfrm>
            <a:off x="4594252" y="3312959"/>
            <a:ext cx="3312368" cy="57606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400" dirty="0"/>
              <a:t>при нанесении татуировок, пирсинге</a:t>
            </a:r>
          </a:p>
        </p:txBody>
      </p:sp>
      <p:sp>
        <p:nvSpPr>
          <p:cNvPr id="10" name="Прямоугольник 9"/>
          <p:cNvSpPr/>
          <p:nvPr/>
        </p:nvSpPr>
        <p:spPr>
          <a:xfrm>
            <a:off x="5298261" y="4036226"/>
            <a:ext cx="3600400" cy="36004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ru-RU" sz="1400" dirty="0">
                <a:solidFill>
                  <a:schemeClr val="tx1"/>
                </a:solidFill>
              </a:rPr>
              <a:t>посещение маникюрного кабинета</a:t>
            </a:r>
          </a:p>
        </p:txBody>
      </p:sp>
      <p:sp>
        <p:nvSpPr>
          <p:cNvPr id="11" name="Прямоугольник 10"/>
          <p:cNvSpPr/>
          <p:nvPr/>
        </p:nvSpPr>
        <p:spPr>
          <a:xfrm>
            <a:off x="2878452" y="4036226"/>
            <a:ext cx="2160240" cy="36004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400" dirty="0"/>
              <a:t>посещение стоматолога </a:t>
            </a:r>
          </a:p>
        </p:txBody>
      </p:sp>
      <p:sp>
        <p:nvSpPr>
          <p:cNvPr id="12" name="Прямоугольник 11"/>
          <p:cNvSpPr/>
          <p:nvPr/>
        </p:nvSpPr>
        <p:spPr>
          <a:xfrm>
            <a:off x="251520" y="4036226"/>
            <a:ext cx="2376264" cy="36004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ru-RU" sz="1400" dirty="0"/>
              <a:t>при половом контакте (через кровь)</a:t>
            </a:r>
          </a:p>
        </p:txBody>
      </p:sp>
      <p:sp>
        <p:nvSpPr>
          <p:cNvPr id="13" name="Прямоугольник 12"/>
          <p:cNvSpPr/>
          <p:nvPr/>
        </p:nvSpPr>
        <p:spPr>
          <a:xfrm>
            <a:off x="298774" y="4581128"/>
            <a:ext cx="4752528" cy="64807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1400" dirty="0"/>
              <a:t>на бытовом уровне возможно заражение при общем использовании предметов личной гигиены(зубные щетки, бритвы, лезвия, маникюрные принадлежности)</a:t>
            </a:r>
          </a:p>
        </p:txBody>
      </p:sp>
      <p:sp>
        <p:nvSpPr>
          <p:cNvPr id="14" name="Прямоугольник 13"/>
          <p:cNvSpPr/>
          <p:nvPr/>
        </p:nvSpPr>
        <p:spPr>
          <a:xfrm>
            <a:off x="5260430" y="4581128"/>
            <a:ext cx="3600400" cy="64807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sz="1400" dirty="0"/>
          </a:p>
          <a:p>
            <a:pPr algn="ctr"/>
            <a:r>
              <a:rPr lang="ru-RU" sz="1400" dirty="0"/>
              <a:t>возможен и вертикальный путь заражения - от ВИЧ инфицированной беременной к плоду.</a:t>
            </a:r>
          </a:p>
          <a:p>
            <a:pPr algn="ctr"/>
            <a:endParaRPr lang="ru-RU" sz="1400" dirty="0"/>
          </a:p>
        </p:txBody>
      </p:sp>
      <p:pic>
        <p:nvPicPr>
          <p:cNvPr id="8195" name="Picture 3" descr="C:\Users\УЗТО\Desktop\инфекция\5acd70dd5187888699013eab943735a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6680" y="5336024"/>
            <a:ext cx="2323750" cy="153989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8196" name="Picture 4" descr="C:\Users\УЗТО\Desktop\инфекция\krovj.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50943" y="5360380"/>
            <a:ext cx="2277442" cy="1515534"/>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54626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91680" y="116632"/>
            <a:ext cx="4968552" cy="57606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sz="1400" dirty="0"/>
          </a:p>
          <a:p>
            <a:pPr algn="ctr"/>
            <a:r>
              <a:rPr lang="ru-RU" sz="1400" dirty="0"/>
              <a:t>Через пищевые продукты и при  бытовых контактах заразиться вирусом ВИЧ-инфекции невозможно.</a:t>
            </a:r>
          </a:p>
          <a:p>
            <a:pPr algn="ctr"/>
            <a:endParaRPr lang="ru-RU" sz="1400" dirty="0"/>
          </a:p>
        </p:txBody>
      </p:sp>
      <p:sp>
        <p:nvSpPr>
          <p:cNvPr id="3" name="Прямоугольник 2"/>
          <p:cNvSpPr/>
          <p:nvPr/>
        </p:nvSpPr>
        <p:spPr>
          <a:xfrm>
            <a:off x="827584" y="908720"/>
            <a:ext cx="7056784" cy="93610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sz="1400" dirty="0"/>
          </a:p>
          <a:p>
            <a:pPr algn="ctr"/>
            <a:r>
              <a:rPr lang="ru-RU" sz="1400" dirty="0"/>
              <a:t>Обезопасить себя возможно путём использования индивидуальных средств защиты при половых контактах, использовании индивидуальных средств личной гигиены, а также использование стерильного одноразового инструментария при проведении медицинских и косметических манипуляций.</a:t>
            </a:r>
          </a:p>
          <a:p>
            <a:pPr algn="ctr"/>
            <a:endParaRPr lang="ru-RU" sz="1400" dirty="0"/>
          </a:p>
        </p:txBody>
      </p:sp>
      <p:sp>
        <p:nvSpPr>
          <p:cNvPr id="5" name="Прямоугольник 4"/>
          <p:cNvSpPr/>
          <p:nvPr/>
        </p:nvSpPr>
        <p:spPr>
          <a:xfrm>
            <a:off x="395536" y="1988840"/>
            <a:ext cx="7992888" cy="57606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sz="1400" dirty="0"/>
          </a:p>
          <a:p>
            <a:pPr algn="ctr"/>
            <a:r>
              <a:rPr lang="ru-RU" sz="1400" dirty="0"/>
              <a:t>Предусмотрено уголовное наказание в случае заведомой постановки другого лица в опасность заражения ВИЧ-инфекцией. </a:t>
            </a:r>
          </a:p>
          <a:p>
            <a:pPr algn="ctr"/>
            <a:endParaRPr lang="ru-RU" sz="1400" dirty="0"/>
          </a:p>
        </p:txBody>
      </p:sp>
      <p:pic>
        <p:nvPicPr>
          <p:cNvPr id="9218" name="Picture 2" descr="C:\Users\УЗТО\Desktop\инфекция\скачанные файлы (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7911" y="2652968"/>
            <a:ext cx="5953125" cy="419100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59795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УЗТО\Desktop\инфекция\simptom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4931" y="4041068"/>
            <a:ext cx="4237061" cy="2824707"/>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627784" y="188640"/>
            <a:ext cx="3456384" cy="369332"/>
          </a:xfrm>
          <a:prstGeom prst="rect">
            <a:avLst/>
          </a:prstGeom>
          <a:noFill/>
        </p:spPr>
        <p:txBody>
          <a:bodyPr wrap="square" rtlCol="0">
            <a:spAutoFit/>
          </a:bodyPr>
          <a:lstStyle/>
          <a:p>
            <a:pPr algn="ctr"/>
            <a:r>
              <a:rPr lang="ru-RU" b="1" dirty="0"/>
              <a:t>Вирусные гепатиты В и С </a:t>
            </a:r>
            <a:endParaRPr lang="ru-RU" dirty="0"/>
          </a:p>
        </p:txBody>
      </p:sp>
      <p:sp>
        <p:nvSpPr>
          <p:cNvPr id="3" name="Прямоугольник 2"/>
          <p:cNvSpPr/>
          <p:nvPr/>
        </p:nvSpPr>
        <p:spPr>
          <a:xfrm>
            <a:off x="244931" y="557972"/>
            <a:ext cx="8640960" cy="1368152"/>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sz="1400" dirty="0"/>
          </a:p>
          <a:p>
            <a:pPr algn="ctr"/>
            <a:r>
              <a:rPr lang="ru-RU" sz="1400" dirty="0"/>
              <a:t>Вирусы гепатитов В, С также как и вирус ВИЧ передаются через кровь. Возможен половой путь заражения (в рамках заражения через кровь). Заразиться вирусами гепатита В и С можно при нанесении татуировок, пирсинге, посещении маникюрного кабинета, медицинских манипуляциях с кровью, в том числе при переливании крови, введении препаратов крови, операциях, у стоматолога.  Возможно также заразиться при общем использовании зубных щеток, бритвенных приборов, маникюрных принадлежностей (в рамках заражения через кровь - через порезы, ссадины).</a:t>
            </a:r>
          </a:p>
          <a:p>
            <a:pPr algn="ctr"/>
            <a:endParaRPr lang="ru-RU" sz="1400" dirty="0"/>
          </a:p>
        </p:txBody>
      </p:sp>
      <p:sp>
        <p:nvSpPr>
          <p:cNvPr id="4" name="Прямоугольник 3"/>
          <p:cNvSpPr/>
          <p:nvPr/>
        </p:nvSpPr>
        <p:spPr>
          <a:xfrm>
            <a:off x="229079" y="1926124"/>
            <a:ext cx="8640960" cy="64807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sz="1400" dirty="0"/>
          </a:p>
          <a:p>
            <a:pPr algn="ctr"/>
            <a:r>
              <a:rPr lang="ru-RU" sz="1400" dirty="0"/>
              <a:t>При бытовых контактах заразиться вирусом гепатита В, С невозможно. Вирус не передается воздушно-капельным путем, при рукопожатии, объятиях и использовании общей посуды.</a:t>
            </a:r>
          </a:p>
          <a:p>
            <a:pPr algn="ctr"/>
            <a:endParaRPr lang="ru-RU" sz="1400" dirty="0"/>
          </a:p>
        </p:txBody>
      </p:sp>
      <p:sp>
        <p:nvSpPr>
          <p:cNvPr id="5" name="Прямоугольник 4"/>
          <p:cNvSpPr/>
          <p:nvPr/>
        </p:nvSpPr>
        <p:spPr>
          <a:xfrm>
            <a:off x="229079" y="2593077"/>
            <a:ext cx="8640960" cy="50405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sz="1400" dirty="0"/>
          </a:p>
          <a:p>
            <a:pPr algn="ctr"/>
            <a:r>
              <a:rPr lang="ru-RU" sz="1400" dirty="0"/>
              <a:t>После попадания вируса в кровь человека, он с током крови поступает в печень, заражает печеночные клетки и там размножается.</a:t>
            </a:r>
          </a:p>
          <a:p>
            <a:pPr algn="ctr"/>
            <a:endParaRPr lang="ru-RU" sz="1400" dirty="0"/>
          </a:p>
        </p:txBody>
      </p:sp>
      <p:sp>
        <p:nvSpPr>
          <p:cNvPr id="6" name="Прямоугольник 5"/>
          <p:cNvSpPr/>
          <p:nvPr/>
        </p:nvSpPr>
        <p:spPr>
          <a:xfrm>
            <a:off x="251520" y="3104964"/>
            <a:ext cx="8640960" cy="93610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400" dirty="0"/>
              <a:t>Сроки возникновения клинических проявлений (боли в печени, желтушность склер,  кожи, обесцвечивание кала, тёмная моча) с момента инфицирования  могут быть от 21 дня до 6 месяцев. Иногда заболевание протекает по типу ОРЗ. Предупредить данное заболевание возможно путём вакцинопрофилактики (прививка).</a:t>
            </a:r>
          </a:p>
        </p:txBody>
      </p:sp>
      <p:pic>
        <p:nvPicPr>
          <p:cNvPr id="10243" name="Picture 3" descr="C:\Users\УЗТО\Desktop\инфекция\gepatit-b-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4100509"/>
            <a:ext cx="3831951" cy="2705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73525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23728" y="27063"/>
            <a:ext cx="4608512" cy="646331"/>
          </a:xfrm>
          <a:prstGeom prst="rect">
            <a:avLst/>
          </a:prstGeom>
          <a:noFill/>
        </p:spPr>
        <p:txBody>
          <a:bodyPr wrap="square" rtlCol="0">
            <a:spAutoFit/>
          </a:bodyPr>
          <a:lstStyle/>
          <a:p>
            <a:pPr algn="ctr"/>
            <a:r>
              <a:rPr lang="ru-RU" b="1" dirty="0"/>
              <a:t>Венерические заболевания</a:t>
            </a:r>
            <a:endParaRPr lang="ru-RU" dirty="0"/>
          </a:p>
          <a:p>
            <a:endParaRPr lang="ru-RU" dirty="0"/>
          </a:p>
        </p:txBody>
      </p:sp>
      <p:sp>
        <p:nvSpPr>
          <p:cNvPr id="3" name="TextBox 2"/>
          <p:cNvSpPr txBox="1"/>
          <p:nvPr/>
        </p:nvSpPr>
        <p:spPr>
          <a:xfrm>
            <a:off x="3419872" y="476672"/>
            <a:ext cx="2160240" cy="338554"/>
          </a:xfrm>
          <a:prstGeom prst="rect">
            <a:avLst/>
          </a:prstGeom>
          <a:noFill/>
        </p:spPr>
        <p:txBody>
          <a:bodyPr wrap="square" rtlCol="0">
            <a:spAutoFit/>
          </a:bodyPr>
          <a:lstStyle/>
          <a:p>
            <a:pPr algn="ctr"/>
            <a:r>
              <a:rPr lang="ru-RU" sz="1600" b="1" dirty="0"/>
              <a:t>Сифилис</a:t>
            </a:r>
            <a:endParaRPr lang="ru-RU" sz="1600" dirty="0"/>
          </a:p>
        </p:txBody>
      </p:sp>
      <p:sp>
        <p:nvSpPr>
          <p:cNvPr id="4" name="Прямоугольник 3"/>
          <p:cNvSpPr/>
          <p:nvPr/>
        </p:nvSpPr>
        <p:spPr>
          <a:xfrm>
            <a:off x="395536" y="815226"/>
            <a:ext cx="8496944" cy="102959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1400" dirty="0"/>
              <a:t>Возбудитель сифилиса - бледная трепонема, которая проникает в организм человека через незаметные повреждения кожи и слизистой. Источник инфекции - больной человек. Путь заражения чаще всего через половой контакт, но возможен и бытовой путь передачи (через поцелуй, общую посуду, средства личной гигиены). Болезнь протекает в несколько стадий  и при отсутствии лечения приводит к летальному исходу.</a:t>
            </a:r>
          </a:p>
        </p:txBody>
      </p:sp>
      <p:sp>
        <p:nvSpPr>
          <p:cNvPr id="5" name="TextBox 4"/>
          <p:cNvSpPr txBox="1"/>
          <p:nvPr/>
        </p:nvSpPr>
        <p:spPr>
          <a:xfrm>
            <a:off x="3671900" y="2132517"/>
            <a:ext cx="1656184" cy="338554"/>
          </a:xfrm>
          <a:prstGeom prst="rect">
            <a:avLst/>
          </a:prstGeom>
          <a:noFill/>
        </p:spPr>
        <p:txBody>
          <a:bodyPr wrap="square" rtlCol="0">
            <a:spAutoFit/>
          </a:bodyPr>
          <a:lstStyle/>
          <a:p>
            <a:pPr algn="ctr"/>
            <a:r>
              <a:rPr lang="ru-RU" sz="1600" b="1" dirty="0"/>
              <a:t>Гонорея</a:t>
            </a:r>
            <a:endParaRPr lang="ru-RU" sz="1600" dirty="0"/>
          </a:p>
        </p:txBody>
      </p:sp>
      <p:sp>
        <p:nvSpPr>
          <p:cNvPr id="6" name="Прямоугольник 5"/>
          <p:cNvSpPr/>
          <p:nvPr/>
        </p:nvSpPr>
        <p:spPr>
          <a:xfrm>
            <a:off x="395536" y="2636912"/>
            <a:ext cx="8496944" cy="108012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400" dirty="0"/>
              <a:t>Возбудителем болезни является гонококк. Источником заражения является человек, больной острой или хронической формой этой болезни. Заражение происходит при половом контакте, но возможен и бытовой способ заражения, так как из мочеполовых органов при заболевании гонореей выделяется гнойная слизь, содержащая большое количество гонококков которая попадает на белье человека, постельное белье, предметы личной гигиены.</a:t>
            </a:r>
          </a:p>
        </p:txBody>
      </p:sp>
      <p:sp>
        <p:nvSpPr>
          <p:cNvPr id="7" name="Прямоугольник 6"/>
          <p:cNvSpPr/>
          <p:nvPr/>
        </p:nvSpPr>
        <p:spPr>
          <a:xfrm>
            <a:off x="395536" y="3933056"/>
            <a:ext cx="8496944" cy="79208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endParaRPr lang="ru-RU" sz="1400" dirty="0"/>
          </a:p>
          <a:p>
            <a:r>
              <a:rPr lang="ru-RU" sz="1400" dirty="0"/>
              <a:t>При пользовании личными средствами гигиены и бельем больного человека можно заразиться гонореей на бытовом уровне (вне полового контакта).</a:t>
            </a:r>
          </a:p>
          <a:p>
            <a:r>
              <a:rPr lang="ru-RU" sz="1400" dirty="0"/>
              <a:t>Иммунитета к венерическим болезням  не возникает, поэтому возможно повторное заражение.</a:t>
            </a:r>
          </a:p>
          <a:p>
            <a:pPr algn="ctr"/>
            <a:endParaRPr lang="ru-RU" sz="1400" dirty="0"/>
          </a:p>
        </p:txBody>
      </p:sp>
      <p:pic>
        <p:nvPicPr>
          <p:cNvPr id="11266" name="Picture 2" descr="C:\Users\УЗТО\Desktop\инфекция\d7dff1d49f30df7ac975bb4080a7323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4869160"/>
            <a:ext cx="3743474" cy="1723968"/>
          </a:xfrm>
          <a:prstGeom prst="rect">
            <a:avLst/>
          </a:prstGeom>
          <a:noFill/>
          <a:extLst>
            <a:ext uri="{909E8E84-426E-40DD-AFC4-6F175D3DCCD1}">
              <a14:hiddenFill xmlns:a14="http://schemas.microsoft.com/office/drawing/2010/main">
                <a:solidFill>
                  <a:srgbClr val="FFFFFF"/>
                </a:solidFill>
              </a14:hiddenFill>
            </a:ext>
          </a:extLst>
        </p:spPr>
      </p:pic>
      <p:pic>
        <p:nvPicPr>
          <p:cNvPr id="11267" name="Picture 3" descr="C:\Users\УЗТО\Desktop\инфекция\simptomatika-i-lechenie-gonore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4044" y="4858315"/>
            <a:ext cx="2808312" cy="1962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47183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1720" y="116632"/>
            <a:ext cx="4536504" cy="646331"/>
          </a:xfrm>
          <a:prstGeom prst="rect">
            <a:avLst/>
          </a:prstGeom>
          <a:noFill/>
        </p:spPr>
        <p:txBody>
          <a:bodyPr wrap="square" rtlCol="0">
            <a:spAutoFit/>
          </a:bodyPr>
          <a:lstStyle/>
          <a:p>
            <a:pPr algn="ctr"/>
            <a:r>
              <a:rPr lang="ru-RU" b="1" dirty="0"/>
              <a:t>Клещевой энцефалит и бешенство</a:t>
            </a:r>
            <a:endParaRPr lang="ru-RU" dirty="0"/>
          </a:p>
          <a:p>
            <a:endParaRPr lang="ru-RU" dirty="0"/>
          </a:p>
        </p:txBody>
      </p:sp>
      <p:sp>
        <p:nvSpPr>
          <p:cNvPr id="3" name="Прямоугольник 2"/>
          <p:cNvSpPr/>
          <p:nvPr/>
        </p:nvSpPr>
        <p:spPr>
          <a:xfrm>
            <a:off x="179512" y="762963"/>
            <a:ext cx="8712968" cy="79382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sz="1400" b="1" dirty="0"/>
              <a:t>Клещевой энцефалит</a:t>
            </a:r>
            <a:r>
              <a:rPr lang="ru-RU" sz="1400" dirty="0"/>
              <a:t> - вирусное, инфекционное заболевание. Характеризуется поражением головного мозга, приводящим к развитию парезов и параличей. Основным видом, поддерживающим существование вируса в природе, являются иксодовые клещи.</a:t>
            </a:r>
          </a:p>
        </p:txBody>
      </p:sp>
      <p:sp>
        <p:nvSpPr>
          <p:cNvPr id="4" name="Прямоугольник 3"/>
          <p:cNvSpPr/>
          <p:nvPr/>
        </p:nvSpPr>
        <p:spPr>
          <a:xfrm>
            <a:off x="191600" y="1556792"/>
            <a:ext cx="8712968" cy="936104"/>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ru-RU" sz="1400" dirty="0"/>
          </a:p>
          <a:p>
            <a:pPr algn="ctr"/>
            <a:r>
              <a:rPr lang="ru-RU" sz="1400" dirty="0"/>
              <a:t>Клещи заражаются от больного животного, и затем при укусах способны передавать вирус человеку. Личная профилактика сводится к защите от нападения клещей путём использования защитной одежды, репеллентов. В случае обнаружения присосавшегося клеща к коже его необходимо удалить и целесообразно доверить это медицинскому работнику. </a:t>
            </a:r>
          </a:p>
          <a:p>
            <a:pPr algn="ctr"/>
            <a:endParaRPr lang="ru-RU" sz="1400" dirty="0"/>
          </a:p>
        </p:txBody>
      </p:sp>
      <p:sp>
        <p:nvSpPr>
          <p:cNvPr id="5" name="Прямоугольник 4"/>
          <p:cNvSpPr/>
          <p:nvPr/>
        </p:nvSpPr>
        <p:spPr>
          <a:xfrm>
            <a:off x="192671" y="2531421"/>
            <a:ext cx="8712968" cy="576064"/>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ru-RU" sz="1400" dirty="0"/>
          </a:p>
          <a:p>
            <a:pPr algn="ctr"/>
            <a:r>
              <a:rPr lang="ru-RU" sz="1400" dirty="0"/>
              <a:t>В целях профилактики присасывания клещей и заражения клещевыми инфекциями при выезде на </a:t>
            </a:r>
          </a:p>
          <a:p>
            <a:pPr algn="ctr"/>
            <a:r>
              <a:rPr lang="ru-RU" sz="1400" dirty="0"/>
              <a:t>природу, за город, на дачу, при посещении парков, кладбищ и т.д. советуем выполнять следующие правила:</a:t>
            </a:r>
          </a:p>
          <a:p>
            <a:pPr algn="ctr"/>
            <a:endParaRPr lang="ru-RU" sz="1400" dirty="0"/>
          </a:p>
        </p:txBody>
      </p:sp>
      <p:sp>
        <p:nvSpPr>
          <p:cNvPr id="6" name="Прямоугольник 5"/>
          <p:cNvSpPr/>
          <p:nvPr/>
        </p:nvSpPr>
        <p:spPr>
          <a:xfrm>
            <a:off x="192671" y="3107485"/>
            <a:ext cx="8712968" cy="36004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ru-RU" sz="1400" dirty="0"/>
          </a:p>
          <a:p>
            <a:pPr algn="ctr"/>
            <a:r>
              <a:rPr lang="ru-RU" sz="1400" dirty="0"/>
              <a:t>Во время пребывания в лесу носить головной убор и закрытую одежду, плотно прилегающую к телу, хорошо заправленную в сапоги.</a:t>
            </a:r>
            <a:br>
              <a:rPr lang="ru-RU" sz="1400" dirty="0"/>
            </a:br>
            <a:endParaRPr lang="ru-RU" sz="1400" dirty="0"/>
          </a:p>
        </p:txBody>
      </p:sp>
      <p:sp>
        <p:nvSpPr>
          <p:cNvPr id="7" name="Прямоугольник 6"/>
          <p:cNvSpPr/>
          <p:nvPr/>
        </p:nvSpPr>
        <p:spPr>
          <a:xfrm>
            <a:off x="181929" y="3472773"/>
            <a:ext cx="8712968" cy="36004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1400" dirty="0"/>
              <a:t>Постоянно проводить само- и </a:t>
            </a:r>
            <a:r>
              <a:rPr lang="ru-RU" sz="1400" dirty="0" err="1"/>
              <a:t>взаимоосмотры</a:t>
            </a:r>
            <a:r>
              <a:rPr lang="ru-RU" sz="1400" dirty="0"/>
              <a:t> для обнаружения клещей.</a:t>
            </a:r>
          </a:p>
        </p:txBody>
      </p:sp>
      <p:sp>
        <p:nvSpPr>
          <p:cNvPr id="8" name="Прямоугольник 7"/>
          <p:cNvSpPr/>
          <p:nvPr/>
        </p:nvSpPr>
        <p:spPr>
          <a:xfrm>
            <a:off x="164731" y="3853943"/>
            <a:ext cx="8712968" cy="43204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sz="1400" dirty="0"/>
              <a:t>В лесу не садиться, не ложиться на траву, для стоянки выбирать сухие сосновые леса или участки, лишенные растительности</a:t>
            </a:r>
          </a:p>
        </p:txBody>
      </p:sp>
      <p:sp>
        <p:nvSpPr>
          <p:cNvPr id="9" name="Прямоугольник 8"/>
          <p:cNvSpPr/>
          <p:nvPr/>
        </p:nvSpPr>
        <p:spPr>
          <a:xfrm>
            <a:off x="171708" y="4318746"/>
            <a:ext cx="8712968" cy="648072"/>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ru-RU" sz="1400" dirty="0"/>
          </a:p>
          <a:p>
            <a:pPr algn="ctr"/>
            <a:r>
              <a:rPr lang="ru-RU" sz="1400" dirty="0"/>
              <a:t>Клеща   можно   исследовать   на  зараженность   вирусом   клещевого энцефалита, для чего клеща необходимо   поместить   в чистую посуду   (пробирка, пузырек, баночка)   на влажную марлю, плотно закупорить, и доставить в лабораторию.</a:t>
            </a:r>
          </a:p>
          <a:p>
            <a:pPr algn="ctr"/>
            <a:endParaRPr lang="ru-RU" sz="1400" dirty="0"/>
          </a:p>
        </p:txBody>
      </p:sp>
      <p:pic>
        <p:nvPicPr>
          <p:cNvPr id="12290" name="Picture 2" descr="C:\Users\УЗТО\Desktop\инфекция\719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0" y="5423119"/>
            <a:ext cx="1812428" cy="1359782"/>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12291" name="Picture 3" descr="C:\Users\УЗТО\Desktop\инфекция\encephaliti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912" y="5436583"/>
            <a:ext cx="1756196" cy="1440902"/>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C:\Users\УЗТО\Desktop\инфекция\I_kleshprost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59633" y="5390613"/>
            <a:ext cx="1296144" cy="1467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16916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9592" y="0"/>
            <a:ext cx="6912768" cy="923330"/>
          </a:xfrm>
          <a:prstGeom prst="rect">
            <a:avLst/>
          </a:prstGeom>
          <a:noFill/>
        </p:spPr>
        <p:txBody>
          <a:bodyPr wrap="square" rtlCol="0">
            <a:spAutoFit/>
          </a:bodyPr>
          <a:lstStyle/>
          <a:p>
            <a:pPr algn="ctr"/>
            <a:r>
              <a:rPr lang="ru-RU" b="1" dirty="0"/>
              <a:t>Основные пути заражения инфекционными заболеваниями:</a:t>
            </a:r>
            <a:endParaRPr lang="ru-RU" dirty="0"/>
          </a:p>
          <a:p>
            <a:endParaRPr lang="ru-RU" dirty="0"/>
          </a:p>
        </p:txBody>
      </p:sp>
      <p:sp>
        <p:nvSpPr>
          <p:cNvPr id="3" name="Прямоугольник 2"/>
          <p:cNvSpPr/>
          <p:nvPr/>
        </p:nvSpPr>
        <p:spPr>
          <a:xfrm>
            <a:off x="4824027" y="852346"/>
            <a:ext cx="1836205" cy="43204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1400" b="1" dirty="0"/>
              <a:t>Воздушно-капельный </a:t>
            </a:r>
            <a:endParaRPr lang="ru-RU" sz="1400" dirty="0"/>
          </a:p>
        </p:txBody>
      </p:sp>
      <p:sp>
        <p:nvSpPr>
          <p:cNvPr id="4" name="Прямоугольник 3"/>
          <p:cNvSpPr/>
          <p:nvPr/>
        </p:nvSpPr>
        <p:spPr>
          <a:xfrm>
            <a:off x="2411760" y="836712"/>
            <a:ext cx="2232248" cy="43204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400" b="1" dirty="0"/>
              <a:t>Водный и пищевой</a:t>
            </a:r>
            <a:endParaRPr lang="ru-RU" sz="1400" dirty="0"/>
          </a:p>
        </p:txBody>
      </p:sp>
      <p:sp>
        <p:nvSpPr>
          <p:cNvPr id="5" name="Прямоугольник 4"/>
          <p:cNvSpPr/>
          <p:nvPr/>
        </p:nvSpPr>
        <p:spPr>
          <a:xfrm>
            <a:off x="54151" y="852346"/>
            <a:ext cx="2232246" cy="41641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400" b="1" dirty="0" err="1"/>
              <a:t>Гемоконтактный</a:t>
            </a:r>
            <a:endParaRPr lang="ru-RU" sz="1400" dirty="0"/>
          </a:p>
        </p:txBody>
      </p:sp>
      <p:sp>
        <p:nvSpPr>
          <p:cNvPr id="6" name="Прямоугольник 5"/>
          <p:cNvSpPr/>
          <p:nvPr/>
        </p:nvSpPr>
        <p:spPr>
          <a:xfrm>
            <a:off x="6804248" y="820812"/>
            <a:ext cx="2088232" cy="44794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400" b="1" dirty="0"/>
              <a:t>Контактно-бытовой</a:t>
            </a:r>
            <a:endParaRPr lang="ru-RU" sz="1400" dirty="0"/>
          </a:p>
        </p:txBody>
      </p:sp>
      <p:sp>
        <p:nvSpPr>
          <p:cNvPr id="7" name="Прямоугольник 6"/>
          <p:cNvSpPr/>
          <p:nvPr/>
        </p:nvSpPr>
        <p:spPr>
          <a:xfrm>
            <a:off x="2443354" y="5373051"/>
            <a:ext cx="4085803" cy="577156"/>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ru-RU" sz="1400" b="1" dirty="0"/>
          </a:p>
          <a:p>
            <a:pPr algn="ctr"/>
            <a:r>
              <a:rPr lang="ru-RU" sz="1400" b="1" dirty="0"/>
              <a:t>Вертикальный путь передачи</a:t>
            </a:r>
            <a:r>
              <a:rPr lang="ru-RU" sz="1400" dirty="0"/>
              <a:t> (во время беременности от матери к плоду).</a:t>
            </a:r>
          </a:p>
          <a:p>
            <a:pPr algn="ctr"/>
            <a:endParaRPr lang="ru-RU" sz="1400" dirty="0"/>
          </a:p>
        </p:txBody>
      </p:sp>
      <p:sp>
        <p:nvSpPr>
          <p:cNvPr id="8" name="Прямоугольник 7"/>
          <p:cNvSpPr/>
          <p:nvPr/>
        </p:nvSpPr>
        <p:spPr>
          <a:xfrm>
            <a:off x="4824028" y="1556792"/>
            <a:ext cx="1836204" cy="223224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sz="1400" dirty="0"/>
          </a:p>
          <a:p>
            <a:pPr algn="ctr"/>
            <a:r>
              <a:rPr lang="ru-RU" sz="1400" dirty="0"/>
              <a:t>Заражение происходит через воздух и верхние дыхательные пути (грипп, ОРВИ, ветряная оспа, краснуха, корь, скарлатина и другие).</a:t>
            </a:r>
          </a:p>
          <a:p>
            <a:pPr algn="ctr"/>
            <a:endParaRPr lang="ru-RU" sz="1400" dirty="0"/>
          </a:p>
        </p:txBody>
      </p:sp>
      <p:sp>
        <p:nvSpPr>
          <p:cNvPr id="9" name="Прямоугольник 8"/>
          <p:cNvSpPr/>
          <p:nvPr/>
        </p:nvSpPr>
        <p:spPr>
          <a:xfrm>
            <a:off x="2411760" y="1556792"/>
            <a:ext cx="2232248" cy="223224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sz="1400" dirty="0"/>
          </a:p>
          <a:p>
            <a:pPr algn="ctr"/>
            <a:r>
              <a:rPr lang="ru-RU" sz="1400" dirty="0"/>
              <a:t>Заражение происходит через употребление инфицированной воды и пищи с поражением желудочно-кишечного тракта (дизентерия, брюшной тиф, сальмонеллёз, холера и др.).</a:t>
            </a:r>
            <a:endParaRPr lang="ru-RU" sz="1400" dirty="0">
              <a:cs typeface="Arial"/>
            </a:endParaRPr>
          </a:p>
          <a:p>
            <a:pPr algn="ctr"/>
            <a:endParaRPr lang="ru-RU" sz="1400" dirty="0"/>
          </a:p>
        </p:txBody>
      </p:sp>
      <p:sp>
        <p:nvSpPr>
          <p:cNvPr id="10" name="Прямоугольник 9"/>
          <p:cNvSpPr/>
          <p:nvPr/>
        </p:nvSpPr>
        <p:spPr>
          <a:xfrm>
            <a:off x="54150" y="1528418"/>
            <a:ext cx="2232247" cy="226062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400" dirty="0"/>
              <a:t>Заражение происходит через контакт с кровью (переливание зараженной крови, использование нестерильного медицинского инструментария, использование чужих средств личной гигиены </a:t>
            </a:r>
            <a:endParaRPr lang="en-US"/>
          </a:p>
        </p:txBody>
      </p:sp>
      <p:sp>
        <p:nvSpPr>
          <p:cNvPr id="11" name="Прямоугольник 10"/>
          <p:cNvSpPr/>
          <p:nvPr/>
        </p:nvSpPr>
        <p:spPr>
          <a:xfrm>
            <a:off x="6804248" y="1556792"/>
            <a:ext cx="2088232" cy="223224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1400" dirty="0"/>
              <a:t>Заражение происходит при непосредственном контакте через грязные руки, общие вещи, общую посуду, у детей – через общие игрушки и т.д. </a:t>
            </a:r>
          </a:p>
        </p:txBody>
      </p:sp>
      <p:pic>
        <p:nvPicPr>
          <p:cNvPr id="2050" name="Picture 2" descr="C:\Users\УЗТО\Desktop\инфекция\ukus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1795" y="3823526"/>
            <a:ext cx="1487091" cy="1109202"/>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2051" name="Picture 3" descr="C:\Users\УЗТО\Desktop\инфекция\Bez_imeni-21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2978" y="5157192"/>
            <a:ext cx="1434722" cy="810618"/>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2052" name="Picture 4" descr="C:\Users\УЗТО\Desktop\инфекция\1143_0_300_3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17332" y="3823526"/>
            <a:ext cx="1608658" cy="1206494"/>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УЗТО\Desktop\инфекция\4810080-030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78548" y="3823526"/>
            <a:ext cx="965460" cy="724095"/>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2054" name="Picture 6" descr="C:\Users\УЗТО\Desktop\инфекция\1422104540_gripp.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24027" y="3842214"/>
            <a:ext cx="1301750" cy="882929"/>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Users\УЗТО\Desktop\инфекция\gripp.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15122" y="3729419"/>
            <a:ext cx="1270000" cy="12573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Users\УЗТО\Desktop\инфекция\3_156.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44366" y="3789040"/>
            <a:ext cx="2007995" cy="1337356"/>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2057" name="Picture 9" descr="C:\Users\УЗТО\Desktop\инфекция\20160302133055.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61481" y="5358689"/>
            <a:ext cx="2130999" cy="141927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39154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УЗТО\Desktop\инфекция\beshenstvo220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7886" y="3780290"/>
            <a:ext cx="4752528" cy="307888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339752" y="116632"/>
            <a:ext cx="3528392" cy="369332"/>
          </a:xfrm>
          <a:prstGeom prst="rect">
            <a:avLst/>
          </a:prstGeom>
          <a:noFill/>
        </p:spPr>
        <p:txBody>
          <a:bodyPr wrap="square" rtlCol="0">
            <a:spAutoFit/>
          </a:bodyPr>
          <a:lstStyle/>
          <a:p>
            <a:pPr algn="ctr"/>
            <a:r>
              <a:rPr lang="ru-RU" b="1" dirty="0"/>
              <a:t>Бешенство</a:t>
            </a:r>
            <a:endParaRPr lang="ru-RU" dirty="0"/>
          </a:p>
        </p:txBody>
      </p:sp>
      <p:sp>
        <p:nvSpPr>
          <p:cNvPr id="3" name="Прямоугольник 2"/>
          <p:cNvSpPr/>
          <p:nvPr/>
        </p:nvSpPr>
        <p:spPr>
          <a:xfrm>
            <a:off x="539552" y="485964"/>
            <a:ext cx="8208912" cy="35074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sz="1400" dirty="0"/>
          </a:p>
          <a:p>
            <a:pPr algn="ctr"/>
            <a:r>
              <a:rPr lang="ru-RU" sz="1400" dirty="0"/>
              <a:t>Острое инфекционное заболевание животных и человека, протекает с поражением центральной нервной системы, со смертельным исходом.</a:t>
            </a:r>
          </a:p>
          <a:p>
            <a:pPr algn="ctr"/>
            <a:endParaRPr lang="ru-RU" sz="1400" dirty="0"/>
          </a:p>
        </p:txBody>
      </p:sp>
      <p:sp>
        <p:nvSpPr>
          <p:cNvPr id="4" name="Прямоугольник 3"/>
          <p:cNvSpPr/>
          <p:nvPr/>
        </p:nvSpPr>
        <p:spPr>
          <a:xfrm>
            <a:off x="539552" y="836712"/>
            <a:ext cx="8208912" cy="648072"/>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sz="1400" dirty="0"/>
          </a:p>
          <a:p>
            <a:pPr algn="ctr"/>
            <a:r>
              <a:rPr lang="ru-RU" sz="1400" dirty="0"/>
              <a:t>Возбудитель болезни - вирус. Различают природный тип бешенства, очаги которого формируются дикими животными (волк, лисица, енот, песец и др.) и городской тип бешенства (собаки,  кошки, сельскохозяйственные животные).</a:t>
            </a:r>
          </a:p>
          <a:p>
            <a:pPr algn="ctr"/>
            <a:endParaRPr lang="ru-RU" sz="1400" dirty="0"/>
          </a:p>
        </p:txBody>
      </p:sp>
      <p:sp>
        <p:nvSpPr>
          <p:cNvPr id="5" name="Прямоугольник 4"/>
          <p:cNvSpPr/>
          <p:nvPr/>
        </p:nvSpPr>
        <p:spPr>
          <a:xfrm>
            <a:off x="539552" y="1518528"/>
            <a:ext cx="8208912" cy="93610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sz="1400" dirty="0"/>
          </a:p>
          <a:p>
            <a:pPr algn="ctr"/>
            <a:r>
              <a:rPr lang="ru-RU" sz="1400" dirty="0"/>
              <a:t>Заражение человека бешенством происходит обычно в результате укуса собаки, кошки, диких животных или </a:t>
            </a:r>
            <a:r>
              <a:rPr lang="ru-RU" sz="1400" dirty="0" err="1"/>
              <a:t>ослюнения</a:t>
            </a:r>
            <a:r>
              <a:rPr lang="ru-RU" sz="1400" dirty="0"/>
              <a:t> кожных покровов или слизистых оболочек. Можно заразиться бешенством, если прикасаться к предметам загрязненным слюной бешеного животного. Наиболее опасными считаются укусы головы, лица, шеи, кистей рук. </a:t>
            </a:r>
          </a:p>
          <a:p>
            <a:pPr algn="ctr"/>
            <a:endParaRPr lang="ru-RU" sz="1400" dirty="0"/>
          </a:p>
        </p:txBody>
      </p:sp>
      <p:sp>
        <p:nvSpPr>
          <p:cNvPr id="6" name="Прямоугольник 5"/>
          <p:cNvSpPr/>
          <p:nvPr/>
        </p:nvSpPr>
        <p:spPr>
          <a:xfrm>
            <a:off x="539552" y="2474873"/>
            <a:ext cx="8208912" cy="50405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400" dirty="0"/>
              <a:t>Если во время не обратиться в лечебное учреждение за антирабической помощью, заболевание всегда заканчивается смертью</a:t>
            </a:r>
          </a:p>
        </p:txBody>
      </p:sp>
      <p:sp>
        <p:nvSpPr>
          <p:cNvPr id="7" name="Прямоугольник 6"/>
          <p:cNvSpPr/>
          <p:nvPr/>
        </p:nvSpPr>
        <p:spPr>
          <a:xfrm>
            <a:off x="539552" y="3000200"/>
            <a:ext cx="8208912" cy="87338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ru-RU" sz="1400" dirty="0"/>
          </a:p>
          <a:p>
            <a:pPr algn="ctr"/>
            <a:r>
              <a:rPr lang="ru-RU" sz="1400" dirty="0"/>
              <a:t>При укусе или </a:t>
            </a:r>
            <a:r>
              <a:rPr lang="ru-RU" sz="1400" dirty="0" err="1"/>
              <a:t>ослюнении</a:t>
            </a:r>
            <a:r>
              <a:rPr lang="ru-RU" sz="1400" dirty="0"/>
              <a:t> неизвестным животным, надо немедленно обратиться к врачу травматологу или хирургу, который  назначит курс антирабических прививок против бешенства.</a:t>
            </a:r>
          </a:p>
          <a:p>
            <a:pPr algn="ctr"/>
            <a:r>
              <a:rPr lang="ru-RU" sz="1400" dirty="0"/>
              <a:t>Во избежание укуса, </a:t>
            </a:r>
            <a:r>
              <a:rPr lang="ru-RU" sz="1400" dirty="0" err="1"/>
              <a:t>оцарапывания</a:t>
            </a:r>
            <a:r>
              <a:rPr lang="ru-RU" sz="1400" dirty="0"/>
              <a:t> и </a:t>
            </a:r>
            <a:r>
              <a:rPr lang="ru-RU" sz="1400" dirty="0" err="1"/>
              <a:t>ослюнения</a:t>
            </a:r>
            <a:r>
              <a:rPr lang="ru-RU" sz="1400" dirty="0"/>
              <a:t>  не общаться с чужими, а также бродячими собаками и кошками.</a:t>
            </a:r>
          </a:p>
          <a:p>
            <a:pPr algn="ctr"/>
            <a:endParaRPr lang="ru-RU" sz="1400" dirty="0"/>
          </a:p>
        </p:txBody>
      </p:sp>
      <p:pic>
        <p:nvPicPr>
          <p:cNvPr id="13315" name="Picture 3" descr="C:\Users\УЗТО\Desktop\инфекция\dogbit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584" y="4077791"/>
            <a:ext cx="2503068" cy="2503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98072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23728" y="116632"/>
            <a:ext cx="3960440" cy="646331"/>
          </a:xfrm>
          <a:prstGeom prst="rect">
            <a:avLst/>
          </a:prstGeom>
          <a:noFill/>
        </p:spPr>
        <p:txBody>
          <a:bodyPr wrap="square" rtlCol="0">
            <a:spAutoFit/>
          </a:bodyPr>
          <a:lstStyle/>
          <a:p>
            <a:pPr algn="ctr"/>
            <a:r>
              <a:rPr lang="ru-RU" b="1" dirty="0"/>
              <a:t>Паразитарные заболевания.</a:t>
            </a:r>
          </a:p>
          <a:p>
            <a:endParaRPr lang="ru-RU" dirty="0"/>
          </a:p>
        </p:txBody>
      </p:sp>
      <p:sp>
        <p:nvSpPr>
          <p:cNvPr id="3" name="TextBox 2"/>
          <p:cNvSpPr txBox="1"/>
          <p:nvPr/>
        </p:nvSpPr>
        <p:spPr>
          <a:xfrm>
            <a:off x="3059832" y="548680"/>
            <a:ext cx="2160240" cy="338554"/>
          </a:xfrm>
          <a:prstGeom prst="rect">
            <a:avLst/>
          </a:prstGeom>
          <a:noFill/>
        </p:spPr>
        <p:txBody>
          <a:bodyPr wrap="square" rtlCol="0">
            <a:spAutoFit/>
          </a:bodyPr>
          <a:lstStyle/>
          <a:p>
            <a:pPr algn="ctr"/>
            <a:r>
              <a:rPr lang="ru-RU" sz="1600" b="1" dirty="0"/>
              <a:t>Чесотка</a:t>
            </a:r>
            <a:endParaRPr lang="ru-RU" sz="1600" dirty="0"/>
          </a:p>
        </p:txBody>
      </p:sp>
      <p:sp>
        <p:nvSpPr>
          <p:cNvPr id="4" name="Прямоугольник 3"/>
          <p:cNvSpPr/>
          <p:nvPr/>
        </p:nvSpPr>
        <p:spPr>
          <a:xfrm>
            <a:off x="539552" y="1124744"/>
            <a:ext cx="8136904" cy="64807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sz="1400" dirty="0"/>
          </a:p>
          <a:p>
            <a:pPr algn="ctr"/>
            <a:r>
              <a:rPr lang="ru-RU" sz="1400" dirty="0"/>
              <a:t>Паразитарное заболевание кожи, вызываемое чесоточным клещом, который является внутрикожным паразитом человека. Клещи проделывают в верхнем слое кожи чесоточные ходы, где откладывают яйца. </a:t>
            </a:r>
          </a:p>
          <a:p>
            <a:pPr algn="ctr"/>
            <a:endParaRPr lang="ru-RU" sz="1400" dirty="0"/>
          </a:p>
        </p:txBody>
      </p:sp>
      <p:sp>
        <p:nvSpPr>
          <p:cNvPr id="5" name="Прямоугольник 4"/>
          <p:cNvSpPr/>
          <p:nvPr/>
        </p:nvSpPr>
        <p:spPr>
          <a:xfrm>
            <a:off x="179512" y="1772816"/>
            <a:ext cx="8784976" cy="100811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ru-RU" sz="1400" dirty="0"/>
          </a:p>
          <a:p>
            <a:pPr algn="ctr"/>
            <a:r>
              <a:rPr lang="ru-RU" sz="1400" dirty="0"/>
              <a:t>Заражение чесоткой происходит при непосредственном контакте с больным человеком или через предметы обихода, которыми пользовался больной. Заражению чесоткой способствует тесное соприкосновение с больным, особенно общая постель. Заражение возможно также в душевых, банях, гостиницах, поездах и других общественных местах при условии нарушения санитарного режима. </a:t>
            </a:r>
          </a:p>
          <a:p>
            <a:pPr algn="ctr"/>
            <a:endParaRPr lang="ru-RU" sz="1400" dirty="0"/>
          </a:p>
        </p:txBody>
      </p:sp>
      <p:sp>
        <p:nvSpPr>
          <p:cNvPr id="6" name="Прямоугольник 5"/>
          <p:cNvSpPr/>
          <p:nvPr/>
        </p:nvSpPr>
        <p:spPr>
          <a:xfrm>
            <a:off x="0" y="2780928"/>
            <a:ext cx="8964488" cy="61671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sz="1400" dirty="0"/>
          </a:p>
          <a:p>
            <a:pPr algn="ctr"/>
            <a:r>
              <a:rPr lang="ru-RU" sz="1400" dirty="0"/>
              <a:t>Основным признаком чесотки является сильный зуд, усиливающийся с каждым днем, особенно в вечернее и ночное время. На коже видны чесоточные ходы в виде слегка возвышающейся прямой или изогнутой, беловатой или грязно-серой линии длиной чаще около 1 см. </a:t>
            </a:r>
          </a:p>
          <a:p>
            <a:pPr algn="ctr"/>
            <a:endParaRPr lang="ru-RU" sz="1400" dirty="0"/>
          </a:p>
        </p:txBody>
      </p:sp>
      <p:sp>
        <p:nvSpPr>
          <p:cNvPr id="8" name="Прямоугольник 7"/>
          <p:cNvSpPr/>
          <p:nvPr/>
        </p:nvSpPr>
        <p:spPr>
          <a:xfrm>
            <a:off x="0" y="3397642"/>
            <a:ext cx="8964488" cy="75143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sz="1400" dirty="0"/>
          </a:p>
          <a:p>
            <a:pPr algn="ctr"/>
            <a:r>
              <a:rPr lang="ru-RU" sz="1400" dirty="0"/>
              <a:t>Важнейшими профилактическими мероприятиями являются раннее выявление чесотки, выявление и одновременное лечение всех контактных лиц; дезинфекция одежды, нательного и постельного белья, мебели и других предметов обстановки. </a:t>
            </a:r>
          </a:p>
          <a:p>
            <a:pPr algn="ctr"/>
            <a:endParaRPr lang="ru-RU" sz="1400" dirty="0"/>
          </a:p>
        </p:txBody>
      </p:sp>
      <p:sp>
        <p:nvSpPr>
          <p:cNvPr id="9" name="Прямоугольник 8"/>
          <p:cNvSpPr/>
          <p:nvPr/>
        </p:nvSpPr>
        <p:spPr>
          <a:xfrm>
            <a:off x="0" y="4149080"/>
            <a:ext cx="8964488" cy="50405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sz="1400" dirty="0"/>
          </a:p>
          <a:p>
            <a:pPr algn="ctr"/>
            <a:r>
              <a:rPr lang="ru-RU" sz="1400" dirty="0"/>
              <a:t>Чтобы предохранить себя и окружающих от заболевания чесоткой, нужно постоянно поддерживать чистоту в жилых помещениях, строго соблюдать правила личной гигиены.</a:t>
            </a:r>
          </a:p>
          <a:p>
            <a:pPr algn="ctr"/>
            <a:endParaRPr lang="ru-RU" sz="1400" dirty="0"/>
          </a:p>
        </p:txBody>
      </p:sp>
      <p:pic>
        <p:nvPicPr>
          <p:cNvPr id="14338" name="Picture 2" descr="C:\Users\УЗТО\Desktop\инфекция\chesotka-lechenie-v-domashnix-usloviya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788" y="4725144"/>
            <a:ext cx="3292140" cy="1967661"/>
          </a:xfrm>
          <a:prstGeom prst="rect">
            <a:avLst/>
          </a:prstGeom>
          <a:noFill/>
          <a:extLst>
            <a:ext uri="{909E8E84-426E-40DD-AFC4-6F175D3DCCD1}">
              <a14:hiddenFill xmlns:a14="http://schemas.microsoft.com/office/drawing/2010/main">
                <a:solidFill>
                  <a:srgbClr val="FFFFFF"/>
                </a:solidFill>
              </a14:hiddenFill>
            </a:ext>
          </a:extLst>
        </p:spPr>
      </p:pic>
      <p:pic>
        <p:nvPicPr>
          <p:cNvPr id="14339" name="Picture 3" descr="C:\Users\УЗТО\Desktop\инфекция\1456_1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7051" y="4828552"/>
            <a:ext cx="3273301" cy="20294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06825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99792" y="116632"/>
            <a:ext cx="3312368" cy="369332"/>
          </a:xfrm>
          <a:prstGeom prst="rect">
            <a:avLst/>
          </a:prstGeom>
          <a:noFill/>
        </p:spPr>
        <p:txBody>
          <a:bodyPr wrap="square" rtlCol="0">
            <a:spAutoFit/>
          </a:bodyPr>
          <a:lstStyle/>
          <a:p>
            <a:pPr algn="ctr"/>
            <a:r>
              <a:rPr lang="ru-RU" b="1" dirty="0"/>
              <a:t>Педикулёз</a:t>
            </a:r>
            <a:endParaRPr lang="ru-RU" dirty="0"/>
          </a:p>
        </p:txBody>
      </p:sp>
      <p:sp>
        <p:nvSpPr>
          <p:cNvPr id="3" name="Прямоугольник 2"/>
          <p:cNvSpPr/>
          <p:nvPr/>
        </p:nvSpPr>
        <p:spPr>
          <a:xfrm>
            <a:off x="683568" y="620688"/>
            <a:ext cx="7992888" cy="57606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400" dirty="0"/>
              <a:t>Это заболевание кожи, вызываемое вшами. Вши паразитирующие на человеке, лишают его нормального сна, снижают его </a:t>
            </a:r>
            <a:r>
              <a:rPr lang="ru-RU" sz="1400" dirty="0" err="1"/>
              <a:t>работоспоспособность</a:t>
            </a:r>
            <a:r>
              <a:rPr lang="ru-RU" sz="1400" dirty="0"/>
              <a:t>, вызывают зуд, нервозность.</a:t>
            </a:r>
          </a:p>
        </p:txBody>
      </p:sp>
      <p:sp>
        <p:nvSpPr>
          <p:cNvPr id="4" name="Прямоугольник 3"/>
          <p:cNvSpPr/>
          <p:nvPr/>
        </p:nvSpPr>
        <p:spPr>
          <a:xfrm>
            <a:off x="323528" y="1340768"/>
            <a:ext cx="8640960" cy="36004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400" dirty="0"/>
              <a:t>У детей чаще встречается головная вошь. В течение суток вошь откладывает 6-14 яиц. </a:t>
            </a:r>
          </a:p>
        </p:txBody>
      </p:sp>
      <p:sp>
        <p:nvSpPr>
          <p:cNvPr id="5" name="Прямоугольник 4"/>
          <p:cNvSpPr/>
          <p:nvPr/>
        </p:nvSpPr>
        <p:spPr>
          <a:xfrm>
            <a:off x="323528" y="1916832"/>
            <a:ext cx="8640960" cy="93610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sz="1400" dirty="0"/>
          </a:p>
          <a:p>
            <a:pPr algn="ctr"/>
            <a:r>
              <a:rPr lang="ru-RU" sz="1400" dirty="0"/>
              <a:t>Яйца (гниды) имеют твёрдую оболочку и прикреплены к волосам. В результате расчёсов при попадании инфекции могут развиться тяжёлые кожные заболевания. Педикулёз страшен тем, что несёт реальную опасность распространения тяжёлых инфекционных заболеваний таких как сыпной и возвратный тиф. </a:t>
            </a:r>
          </a:p>
          <a:p>
            <a:pPr algn="ctr"/>
            <a:endParaRPr lang="ru-RU" sz="1400" dirty="0"/>
          </a:p>
        </p:txBody>
      </p:sp>
      <p:sp>
        <p:nvSpPr>
          <p:cNvPr id="6" name="Прямоугольник 5"/>
          <p:cNvSpPr/>
          <p:nvPr/>
        </p:nvSpPr>
        <p:spPr>
          <a:xfrm>
            <a:off x="323528" y="2996952"/>
            <a:ext cx="8640960" cy="36004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1400" dirty="0"/>
              <a:t> Профилактика педикулёза состоит в соблюдении правил личной гигиены и своевременном выявлении заболевания в детских коллективах</a:t>
            </a:r>
          </a:p>
        </p:txBody>
      </p:sp>
      <p:pic>
        <p:nvPicPr>
          <p:cNvPr id="15362" name="Picture 2" descr="C:\Users\УЗТО\Desktop\инфекция\vsh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7684" y="3413784"/>
            <a:ext cx="5256584" cy="3424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87850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УЗТО\Desktop\инфекция\49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3167596"/>
            <a:ext cx="2765840" cy="1989596"/>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0" y="0"/>
            <a:ext cx="9144000" cy="141277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sz="1400" dirty="0"/>
          </a:p>
          <a:p>
            <a:pPr algn="ctr"/>
            <a:r>
              <a:rPr lang="ru-RU" sz="1400" dirty="0"/>
              <a:t>В целях активной защиты населения от инфекционных болезней в Российской Федерации, как и во многих странах, существует «Национальный календарь профилактических прививок», проводимых в плановом порядке (против дифтерии, коклюша, столбняка, полиомиелита, кори, краснухи, эпидемического паротита, туберкулёза, гепатита «В» среди отдельных возрастных групп детей, подростков и взрослых), а также по эпидемиологическим показаниям (против гриппа, гепатита «А», клещевого энцефалита, бешенства, туляремии, бруцеллёза, сибирской язвы и других инфекций).</a:t>
            </a:r>
          </a:p>
          <a:p>
            <a:pPr algn="ctr"/>
            <a:endParaRPr lang="ru-RU" sz="1400" dirty="0"/>
          </a:p>
        </p:txBody>
      </p:sp>
      <p:sp>
        <p:nvSpPr>
          <p:cNvPr id="3" name="Прямоугольник 2"/>
          <p:cNvSpPr/>
          <p:nvPr/>
        </p:nvSpPr>
        <p:spPr>
          <a:xfrm>
            <a:off x="0" y="1412776"/>
            <a:ext cx="9144000" cy="1008112"/>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sz="1400" dirty="0"/>
          </a:p>
          <a:p>
            <a:pPr algn="ctr"/>
            <a:r>
              <a:rPr lang="ru-RU" sz="1400" dirty="0"/>
              <a:t>Инфекционные болезни возникают и развиваются в социально-организованном человеческом обществе, поэтому демографические характеристики населения, благоустройство населённых мест, структура народно-хозяйственной деятельности, производственные условия, состояние здравоохранения, уровень санитарной культуры и личная гигиена населения влияют на уровень заболеваемости.</a:t>
            </a:r>
          </a:p>
          <a:p>
            <a:pPr algn="ctr"/>
            <a:endParaRPr lang="ru-RU" sz="1400" dirty="0"/>
          </a:p>
        </p:txBody>
      </p:sp>
      <p:pic>
        <p:nvPicPr>
          <p:cNvPr id="3074" name="Picture 2" descr="C:\Users\УЗТО\Desktop\инфекция\Natcionalnyi-kalendar-prof.privivok-201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9642" y="2564902"/>
            <a:ext cx="5863258" cy="39585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20922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1600" y="188640"/>
            <a:ext cx="6840760" cy="369332"/>
          </a:xfrm>
          <a:prstGeom prst="rect">
            <a:avLst/>
          </a:prstGeom>
          <a:noFill/>
        </p:spPr>
        <p:txBody>
          <a:bodyPr wrap="square" rtlCol="0">
            <a:spAutoFit/>
          </a:bodyPr>
          <a:lstStyle/>
          <a:p>
            <a:r>
              <a:rPr lang="ru-RU" b="1" dirty="0"/>
              <a:t>Заболевания, передающиеся воздушно-капельным путем</a:t>
            </a:r>
            <a:endParaRPr lang="ru-RU" dirty="0"/>
          </a:p>
        </p:txBody>
      </p:sp>
      <p:sp>
        <p:nvSpPr>
          <p:cNvPr id="3" name="Прямоугольник 2"/>
          <p:cNvSpPr/>
          <p:nvPr/>
        </p:nvSpPr>
        <p:spPr>
          <a:xfrm>
            <a:off x="3419872" y="620688"/>
            <a:ext cx="1656184" cy="43204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600" b="1" dirty="0"/>
              <a:t>Грипп</a:t>
            </a:r>
            <a:endParaRPr lang="ru-RU" sz="1600" dirty="0"/>
          </a:p>
        </p:txBody>
      </p:sp>
      <p:sp>
        <p:nvSpPr>
          <p:cNvPr id="4" name="Прямоугольник 3"/>
          <p:cNvSpPr/>
          <p:nvPr/>
        </p:nvSpPr>
        <p:spPr>
          <a:xfrm>
            <a:off x="611560" y="1484784"/>
            <a:ext cx="8208912" cy="79208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sz="1400" dirty="0"/>
          </a:p>
          <a:p>
            <a:pPr algn="ctr"/>
            <a:r>
              <a:rPr lang="ru-RU" sz="1400" dirty="0"/>
              <a:t>острое вирусное инфекционное заболевание с воздушно-капельным механизмом передачи возбудителя, которое характеризуется острым началом, лихорадкой, общей интоксикацией и поражением дыхательных путей.</a:t>
            </a:r>
          </a:p>
          <a:p>
            <a:pPr algn="ctr"/>
            <a:endParaRPr lang="ru-RU" sz="1400" dirty="0"/>
          </a:p>
        </p:txBody>
      </p:sp>
      <p:sp>
        <p:nvSpPr>
          <p:cNvPr id="5" name="Прямоугольник 4"/>
          <p:cNvSpPr/>
          <p:nvPr/>
        </p:nvSpPr>
        <p:spPr>
          <a:xfrm>
            <a:off x="179512" y="2564904"/>
            <a:ext cx="3672408" cy="79208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sz="1400" dirty="0"/>
          </a:p>
          <a:p>
            <a:pPr algn="ctr"/>
            <a:r>
              <a:rPr lang="ru-RU" sz="1400" dirty="0"/>
              <a:t>Возбудитель гриппа - это вирус. Различают три типа вируса гриппа - А, В и С. </a:t>
            </a:r>
          </a:p>
          <a:p>
            <a:pPr algn="ctr"/>
            <a:endParaRPr lang="ru-RU" sz="1400" dirty="0"/>
          </a:p>
        </p:txBody>
      </p:sp>
      <p:sp>
        <p:nvSpPr>
          <p:cNvPr id="6" name="Прямоугольник 5"/>
          <p:cNvSpPr/>
          <p:nvPr/>
        </p:nvSpPr>
        <p:spPr>
          <a:xfrm>
            <a:off x="4067944" y="2564904"/>
            <a:ext cx="4752528" cy="79208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endParaRPr lang="ru-RU" sz="1400" dirty="0"/>
          </a:p>
          <a:p>
            <a:r>
              <a:rPr lang="ru-RU" sz="1400" dirty="0"/>
              <a:t>Основными симптомами болезни являются: высокая температура*, ломота в теле, головная боль, озноб, кашель, боль в горле, насморк или заложенный нос, чувство усталости, иногда понос и рвота.</a:t>
            </a:r>
          </a:p>
          <a:p>
            <a:pPr algn="ctr"/>
            <a:endParaRPr lang="ru-RU" sz="1400" dirty="0"/>
          </a:p>
        </p:txBody>
      </p:sp>
      <p:sp>
        <p:nvSpPr>
          <p:cNvPr id="7" name="Прямоугольник 6"/>
          <p:cNvSpPr/>
          <p:nvPr/>
        </p:nvSpPr>
        <p:spPr>
          <a:xfrm>
            <a:off x="395536" y="6309320"/>
            <a:ext cx="5832648" cy="43204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400" dirty="0"/>
              <a:t>* </a:t>
            </a:r>
          </a:p>
          <a:p>
            <a:pPr algn="ctr"/>
            <a:r>
              <a:rPr lang="ru-RU" dirty="0"/>
              <a:t>*</a:t>
            </a:r>
            <a:r>
              <a:rPr lang="ru-RU" sz="1400" dirty="0"/>
              <a:t>Важно отметить, что не у каждого заболевшего гриппом может быть высокая температура. </a:t>
            </a:r>
          </a:p>
          <a:p>
            <a:pPr algn="ctr"/>
            <a:endParaRPr lang="ru-RU" sz="1400" dirty="0"/>
          </a:p>
        </p:txBody>
      </p:sp>
      <p:pic>
        <p:nvPicPr>
          <p:cNvPr id="4098" name="Picture 2" descr="C:\Users\УЗТО\Desktop\инфекция\virys_angina_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865" y="3590001"/>
            <a:ext cx="3952242" cy="2486641"/>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УЗТО\Desktop\инфекция\news_2101201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78450" y="498004"/>
            <a:ext cx="828092" cy="82338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УЗТО\Desktop\инфекция\лечение-гриппа-у-взрослых.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4779" y="3652221"/>
            <a:ext cx="2333625"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10234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35696" y="91638"/>
            <a:ext cx="4608512" cy="369332"/>
          </a:xfrm>
          <a:prstGeom prst="rect">
            <a:avLst/>
          </a:prstGeom>
          <a:noFill/>
        </p:spPr>
        <p:txBody>
          <a:bodyPr wrap="square" rtlCol="0">
            <a:spAutoFit/>
          </a:bodyPr>
          <a:lstStyle/>
          <a:p>
            <a:pPr algn="ctr"/>
            <a:r>
              <a:rPr lang="ru-RU" b="1" i="1" u="sng" dirty="0"/>
              <a:t>Личная профилактика гриппа</a:t>
            </a:r>
            <a:endParaRPr lang="ru-RU" b="1" dirty="0"/>
          </a:p>
        </p:txBody>
      </p:sp>
      <p:sp>
        <p:nvSpPr>
          <p:cNvPr id="3" name="Прямоугольник 2"/>
          <p:cNvSpPr/>
          <p:nvPr/>
        </p:nvSpPr>
        <p:spPr>
          <a:xfrm>
            <a:off x="611560" y="548680"/>
            <a:ext cx="7632848" cy="36004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sz="1400" dirty="0"/>
          </a:p>
          <a:p>
            <a:pPr algn="ctr"/>
            <a:r>
              <a:rPr lang="ru-RU" sz="1400" dirty="0"/>
              <a:t>Лиц с гриппом, следует считать потенциально заразными в течение 7 дней после начала болезни.</a:t>
            </a:r>
          </a:p>
          <a:p>
            <a:pPr algn="ctr"/>
            <a:endParaRPr lang="ru-RU" sz="1400" dirty="0"/>
          </a:p>
        </p:txBody>
      </p:sp>
      <p:sp>
        <p:nvSpPr>
          <p:cNvPr id="4" name="Прямоугольник 3"/>
          <p:cNvSpPr/>
          <p:nvPr/>
        </p:nvSpPr>
        <p:spPr>
          <a:xfrm>
            <a:off x="2339752" y="1160748"/>
            <a:ext cx="3816424" cy="36004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sz="1400" i="1" u="sng" dirty="0"/>
          </a:p>
          <a:p>
            <a:pPr algn="ctr"/>
            <a:r>
              <a:rPr lang="ru-RU" sz="1400" i="1" u="sng" dirty="0"/>
              <a:t>Рекомендации для здоровых людей:</a:t>
            </a:r>
            <a:endParaRPr lang="ru-RU" sz="1400" dirty="0"/>
          </a:p>
          <a:p>
            <a:pPr algn="ctr"/>
            <a:endParaRPr lang="ru-RU" sz="1400" dirty="0"/>
          </a:p>
        </p:txBody>
      </p:sp>
      <p:sp>
        <p:nvSpPr>
          <p:cNvPr id="5" name="Прямоугольник 4"/>
          <p:cNvSpPr/>
          <p:nvPr/>
        </p:nvSpPr>
        <p:spPr>
          <a:xfrm>
            <a:off x="178578" y="1988840"/>
            <a:ext cx="2232248" cy="108012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sz="1400" dirty="0"/>
          </a:p>
          <a:p>
            <a:pPr algn="ctr"/>
            <a:r>
              <a:rPr lang="ru-RU" sz="1400" dirty="0"/>
              <a:t>от лиц с симптомами гриппа необходимо держаться на расстоянии, по меньшей мере, 1 метр;</a:t>
            </a:r>
          </a:p>
          <a:p>
            <a:pPr algn="ctr"/>
            <a:endParaRPr lang="ru-RU" sz="1400" dirty="0"/>
          </a:p>
        </p:txBody>
      </p:sp>
      <p:sp>
        <p:nvSpPr>
          <p:cNvPr id="6" name="Прямоугольник 5"/>
          <p:cNvSpPr/>
          <p:nvPr/>
        </p:nvSpPr>
        <p:spPr>
          <a:xfrm>
            <a:off x="2663555" y="1988840"/>
            <a:ext cx="1512168" cy="108012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400" dirty="0"/>
              <a:t>при уходе за больным(и) гриппом использовать маски</a:t>
            </a:r>
          </a:p>
        </p:txBody>
      </p:sp>
      <p:sp>
        <p:nvSpPr>
          <p:cNvPr id="7" name="Прямоугольник 6"/>
          <p:cNvSpPr/>
          <p:nvPr/>
        </p:nvSpPr>
        <p:spPr>
          <a:xfrm>
            <a:off x="4503646" y="1988840"/>
            <a:ext cx="1872208" cy="108012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ru-RU" sz="1400" dirty="0"/>
          </a:p>
          <a:p>
            <a:pPr algn="ctr"/>
            <a:r>
              <a:rPr lang="ru-RU" sz="1400" dirty="0"/>
              <a:t>стараться, как можно реже находиться в местах большого скопления людей; </a:t>
            </a:r>
          </a:p>
          <a:p>
            <a:pPr algn="ctr"/>
            <a:endParaRPr lang="ru-RU" sz="1400" dirty="0"/>
          </a:p>
        </p:txBody>
      </p:sp>
      <p:sp>
        <p:nvSpPr>
          <p:cNvPr id="8" name="Прямоугольник 7"/>
          <p:cNvSpPr/>
          <p:nvPr/>
        </p:nvSpPr>
        <p:spPr>
          <a:xfrm>
            <a:off x="6948264" y="1988840"/>
            <a:ext cx="1656184" cy="108012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ru-RU" sz="1400" dirty="0"/>
              <a:t>как можно чаще проветривать жилое  и рабочее помещения</a:t>
            </a:r>
          </a:p>
        </p:txBody>
      </p:sp>
      <p:cxnSp>
        <p:nvCxnSpPr>
          <p:cNvPr id="10" name="Прямая со стрелкой 9"/>
          <p:cNvCxnSpPr>
            <a:stCxn id="4" idx="2"/>
            <a:endCxn id="5" idx="0"/>
          </p:cNvCxnSpPr>
          <p:nvPr/>
        </p:nvCxnSpPr>
        <p:spPr>
          <a:xfrm flipH="1">
            <a:off x="1294702" y="1520788"/>
            <a:ext cx="2953262" cy="4680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a:stCxn id="4" idx="2"/>
            <a:endCxn id="6" idx="0"/>
          </p:cNvCxnSpPr>
          <p:nvPr/>
        </p:nvCxnSpPr>
        <p:spPr>
          <a:xfrm flipH="1">
            <a:off x="3419639" y="1520788"/>
            <a:ext cx="828325" cy="4680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a:stCxn id="4" idx="2"/>
            <a:endCxn id="7" idx="0"/>
          </p:cNvCxnSpPr>
          <p:nvPr/>
        </p:nvCxnSpPr>
        <p:spPr>
          <a:xfrm>
            <a:off x="4247964" y="1520788"/>
            <a:ext cx="1191786" cy="4680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a:stCxn id="4" idx="2"/>
            <a:endCxn id="8" idx="0"/>
          </p:cNvCxnSpPr>
          <p:nvPr/>
        </p:nvCxnSpPr>
        <p:spPr>
          <a:xfrm>
            <a:off x="4247964" y="1520788"/>
            <a:ext cx="3528392" cy="4680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5122" name="Picture 2" descr="C:\Users\УЗТО\Desktop\инфекция\infekcionnye-bolezn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622" y="3429000"/>
            <a:ext cx="3926259" cy="2939085"/>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УЗТО\Desktop\инфекция\img-20160203171613-33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0037" y="3686435"/>
            <a:ext cx="3626246" cy="2424213"/>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33395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55576" y="116632"/>
            <a:ext cx="7344816" cy="129614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400" dirty="0"/>
              <a:t>К основным методам защиты населения от гриппа относят </a:t>
            </a:r>
            <a:r>
              <a:rPr lang="ru-RU" sz="1400" u="sng" dirty="0"/>
              <a:t>вакцинопрофилактику</a:t>
            </a:r>
            <a:r>
              <a:rPr lang="ru-RU" sz="1400" dirty="0"/>
              <a:t> (прививку) против гриппа с использованием различных типов вакцин, а также возможно применение в период повышенной заболеваемости гриппом медицинских препаратов повышающих иммунитет в соответствии с инструкциями по их применению</a:t>
            </a:r>
          </a:p>
        </p:txBody>
      </p:sp>
      <p:sp>
        <p:nvSpPr>
          <p:cNvPr id="3" name="Прямоугольник 2"/>
          <p:cNvSpPr/>
          <p:nvPr/>
        </p:nvSpPr>
        <p:spPr>
          <a:xfrm>
            <a:off x="2627784" y="1556792"/>
            <a:ext cx="3600400" cy="36004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sz="1400" i="1" u="sng" dirty="0"/>
          </a:p>
          <a:p>
            <a:pPr algn="ctr"/>
            <a:r>
              <a:rPr lang="ru-RU" sz="1400" i="1" u="sng" dirty="0"/>
              <a:t>Рекомендации для лиц с симптомами гриппа:</a:t>
            </a:r>
            <a:endParaRPr lang="ru-RU" sz="1400" dirty="0"/>
          </a:p>
          <a:p>
            <a:pPr algn="ctr"/>
            <a:endParaRPr lang="ru-RU" sz="1400" dirty="0"/>
          </a:p>
        </p:txBody>
      </p:sp>
      <p:sp>
        <p:nvSpPr>
          <p:cNvPr id="4" name="Прямоугольник 3"/>
          <p:cNvSpPr/>
          <p:nvPr/>
        </p:nvSpPr>
        <p:spPr>
          <a:xfrm>
            <a:off x="251520" y="2204864"/>
            <a:ext cx="1512168" cy="1368152"/>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sz="1400" dirty="0"/>
          </a:p>
          <a:p>
            <a:pPr algn="ctr"/>
            <a:r>
              <a:rPr lang="ru-RU" sz="1400" dirty="0"/>
              <a:t>при повышении температуры, недомогании, необходимо оставаться дома; </a:t>
            </a:r>
          </a:p>
          <a:p>
            <a:pPr algn="ctr"/>
            <a:endParaRPr lang="ru-RU" sz="1400" dirty="0"/>
          </a:p>
        </p:txBody>
      </p:sp>
      <p:sp>
        <p:nvSpPr>
          <p:cNvPr id="5" name="Прямоугольник 4"/>
          <p:cNvSpPr/>
          <p:nvPr/>
        </p:nvSpPr>
        <p:spPr>
          <a:xfrm>
            <a:off x="2051720" y="2204864"/>
            <a:ext cx="1728192" cy="136815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sz="1400" dirty="0"/>
          </a:p>
          <a:p>
            <a:pPr algn="ctr"/>
            <a:r>
              <a:rPr lang="ru-RU" sz="1400" dirty="0"/>
              <a:t>на время лечения выделить отдельную комнату для заболевших членов семьи; </a:t>
            </a:r>
          </a:p>
          <a:p>
            <a:pPr algn="ctr"/>
            <a:endParaRPr lang="ru-RU" sz="1400" dirty="0"/>
          </a:p>
        </p:txBody>
      </p:sp>
      <p:sp>
        <p:nvSpPr>
          <p:cNvPr id="6" name="Прямоугольник 5"/>
          <p:cNvSpPr/>
          <p:nvPr/>
        </p:nvSpPr>
        <p:spPr>
          <a:xfrm>
            <a:off x="3995936" y="2204864"/>
            <a:ext cx="2016224" cy="43204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1400" dirty="0"/>
              <a:t>использовать маски</a:t>
            </a:r>
          </a:p>
        </p:txBody>
      </p:sp>
      <p:sp>
        <p:nvSpPr>
          <p:cNvPr id="7" name="Прямоугольник 6"/>
          <p:cNvSpPr/>
          <p:nvPr/>
        </p:nvSpPr>
        <p:spPr>
          <a:xfrm>
            <a:off x="6228184" y="2204864"/>
            <a:ext cx="2664296" cy="136815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sz="1400" dirty="0"/>
          </a:p>
          <a:p>
            <a:pPr algn="ctr"/>
            <a:r>
              <a:rPr lang="ru-RU" sz="1400" dirty="0"/>
              <a:t>кашляя или чихая, прикрывать рот и нос салфеткой или другим подходящим материалом, чтобы задержать респираторные выделения; </a:t>
            </a:r>
          </a:p>
          <a:p>
            <a:pPr algn="ctr"/>
            <a:endParaRPr lang="ru-RU" sz="1400" dirty="0"/>
          </a:p>
        </p:txBody>
      </p:sp>
      <p:sp>
        <p:nvSpPr>
          <p:cNvPr id="8" name="Прямоугольник 7"/>
          <p:cNvSpPr/>
          <p:nvPr/>
        </p:nvSpPr>
        <p:spPr>
          <a:xfrm>
            <a:off x="251520" y="3717032"/>
            <a:ext cx="3528392" cy="79208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400" dirty="0"/>
              <a:t>после использования одноразовые маски незамедлительно отправлять в отходы, а тканевые маски стирать; </a:t>
            </a:r>
          </a:p>
          <a:p>
            <a:pPr algn="ctr"/>
            <a:endParaRPr lang="ru-RU" sz="1400" dirty="0"/>
          </a:p>
        </p:txBody>
      </p:sp>
      <p:sp>
        <p:nvSpPr>
          <p:cNvPr id="9" name="Прямоугольник 8"/>
          <p:cNvSpPr/>
          <p:nvPr/>
        </p:nvSpPr>
        <p:spPr>
          <a:xfrm>
            <a:off x="3995936" y="2888940"/>
            <a:ext cx="2016224" cy="162018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ru-RU" sz="1600" dirty="0"/>
              <a:t>после контакта с респираторными выделениями руки необходимо немедленно вымыть руки!!!</a:t>
            </a:r>
          </a:p>
          <a:p>
            <a:pPr algn="ctr"/>
            <a:endParaRPr lang="ru-RU" sz="1400" dirty="0"/>
          </a:p>
        </p:txBody>
      </p:sp>
      <p:cxnSp>
        <p:nvCxnSpPr>
          <p:cNvPr id="11" name="Прямая со стрелкой 10"/>
          <p:cNvCxnSpPr>
            <a:stCxn id="3" idx="2"/>
            <a:endCxn id="4" idx="0"/>
          </p:cNvCxnSpPr>
          <p:nvPr/>
        </p:nvCxnSpPr>
        <p:spPr>
          <a:xfrm flipH="1">
            <a:off x="1007604" y="1916832"/>
            <a:ext cx="3420380"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p:cNvCxnSpPr>
            <a:stCxn id="3" idx="2"/>
            <a:endCxn id="5" idx="0"/>
          </p:cNvCxnSpPr>
          <p:nvPr/>
        </p:nvCxnSpPr>
        <p:spPr>
          <a:xfrm flipH="1">
            <a:off x="2915816" y="1916832"/>
            <a:ext cx="1512168"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a:stCxn id="3" idx="2"/>
            <a:endCxn id="6" idx="0"/>
          </p:cNvCxnSpPr>
          <p:nvPr/>
        </p:nvCxnSpPr>
        <p:spPr>
          <a:xfrm>
            <a:off x="4427984" y="1916832"/>
            <a:ext cx="576064"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p:cNvCxnSpPr>
            <a:stCxn id="3" idx="2"/>
            <a:endCxn id="7" idx="0"/>
          </p:cNvCxnSpPr>
          <p:nvPr/>
        </p:nvCxnSpPr>
        <p:spPr>
          <a:xfrm>
            <a:off x="4427984" y="1916832"/>
            <a:ext cx="3132348"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p:cNvCxnSpPr>
            <a:stCxn id="5" idx="2"/>
            <a:endCxn id="8" idx="0"/>
          </p:cNvCxnSpPr>
          <p:nvPr/>
        </p:nvCxnSpPr>
        <p:spPr>
          <a:xfrm flipH="1">
            <a:off x="2015716" y="3573016"/>
            <a:ext cx="900100" cy="1440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Прямая со стрелкой 21"/>
          <p:cNvCxnSpPr>
            <a:stCxn id="4" idx="2"/>
            <a:endCxn id="8" idx="0"/>
          </p:cNvCxnSpPr>
          <p:nvPr/>
        </p:nvCxnSpPr>
        <p:spPr>
          <a:xfrm>
            <a:off x="1007604" y="3573016"/>
            <a:ext cx="1008112" cy="1440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Прямая со стрелкой 23"/>
          <p:cNvCxnSpPr>
            <a:stCxn id="6" idx="2"/>
            <a:endCxn id="9" idx="0"/>
          </p:cNvCxnSpPr>
          <p:nvPr/>
        </p:nvCxnSpPr>
        <p:spPr>
          <a:xfrm>
            <a:off x="5004048" y="2636912"/>
            <a:ext cx="0" cy="2520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6146" name="Picture 2" descr="C:\Users\УЗТО\Desktop\инфекция\gripp_priznaki_zabolevaniya_i_metody_ego_lecheniya_sma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993" y="4653136"/>
            <a:ext cx="3085026" cy="2059441"/>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6147" name="Picture 3" descr="C:\Users\УЗТО\Desktop\инфекция\gripp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71900" y="4829714"/>
            <a:ext cx="2161293" cy="1706284"/>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Users\УЗТО\Desktop\инфекция\скачанные файлы.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6176" y="3634680"/>
            <a:ext cx="1639069" cy="1639069"/>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6149" name="Picture 5" descr="C:\Users\УЗТО\Desktop\инфекция\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6176" y="5331507"/>
            <a:ext cx="2704660" cy="1521371"/>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39219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131840" y="116632"/>
            <a:ext cx="2088232" cy="43204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600" b="1" dirty="0"/>
              <a:t>Дифтерия</a:t>
            </a:r>
            <a:endParaRPr lang="ru-RU" sz="1600" dirty="0"/>
          </a:p>
        </p:txBody>
      </p:sp>
      <p:sp>
        <p:nvSpPr>
          <p:cNvPr id="3" name="Прямоугольник 2"/>
          <p:cNvSpPr/>
          <p:nvPr/>
        </p:nvSpPr>
        <p:spPr>
          <a:xfrm>
            <a:off x="611560" y="836712"/>
            <a:ext cx="7776864" cy="50405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sz="1400" dirty="0"/>
          </a:p>
          <a:p>
            <a:pPr algn="ctr"/>
            <a:r>
              <a:rPr lang="ru-RU" sz="1400" dirty="0"/>
              <a:t>острая инфекционная болезнь, характеризующаяся сильной интоксикацией организма, воспалением миндалин, зева, гортани, носа, а также кожи и слизистой глаз.</a:t>
            </a:r>
          </a:p>
          <a:p>
            <a:pPr algn="ctr"/>
            <a:endParaRPr lang="ru-RU" sz="1400" dirty="0"/>
          </a:p>
        </p:txBody>
      </p:sp>
      <p:sp>
        <p:nvSpPr>
          <p:cNvPr id="4" name="Прямоугольник 3"/>
          <p:cNvSpPr/>
          <p:nvPr/>
        </p:nvSpPr>
        <p:spPr>
          <a:xfrm>
            <a:off x="395536" y="1556792"/>
            <a:ext cx="3168352" cy="43204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400" dirty="0"/>
              <a:t>Возбудитель - дифтерийная палочка</a:t>
            </a:r>
          </a:p>
        </p:txBody>
      </p:sp>
      <p:sp>
        <p:nvSpPr>
          <p:cNvPr id="5" name="Прямоугольник 4"/>
          <p:cNvSpPr/>
          <p:nvPr/>
        </p:nvSpPr>
        <p:spPr>
          <a:xfrm>
            <a:off x="4175956" y="1556792"/>
            <a:ext cx="4212468" cy="43204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400" dirty="0"/>
              <a:t>Источником инфекции является больной человек или  носитель возбудителя дифтерии.</a:t>
            </a:r>
          </a:p>
        </p:txBody>
      </p:sp>
      <p:sp>
        <p:nvSpPr>
          <p:cNvPr id="6" name="Прямоугольник 5"/>
          <p:cNvSpPr/>
          <p:nvPr/>
        </p:nvSpPr>
        <p:spPr>
          <a:xfrm>
            <a:off x="899592" y="2132856"/>
            <a:ext cx="6768752" cy="43204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ru-RU" sz="1400" dirty="0"/>
          </a:p>
          <a:p>
            <a:pPr algn="ctr"/>
            <a:r>
              <a:rPr lang="ru-RU" sz="1400" dirty="0"/>
              <a:t>Механизм передачи воздушно-капельный, а также через предметы обихода.</a:t>
            </a:r>
          </a:p>
          <a:p>
            <a:pPr algn="ctr"/>
            <a:endParaRPr lang="ru-RU" sz="1400" dirty="0"/>
          </a:p>
        </p:txBody>
      </p:sp>
      <p:sp>
        <p:nvSpPr>
          <p:cNvPr id="7" name="Прямоугольник 6"/>
          <p:cNvSpPr/>
          <p:nvPr/>
        </p:nvSpPr>
        <p:spPr>
          <a:xfrm>
            <a:off x="539552" y="2852936"/>
            <a:ext cx="7848872" cy="504056"/>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sz="1400" dirty="0"/>
          </a:p>
          <a:p>
            <a:pPr algn="ctr"/>
            <a:r>
              <a:rPr lang="ru-RU" sz="1400" dirty="0"/>
              <a:t>При попадании дифтерийной полочки на продукты питания (кашель, насморк и т.д.) продукты становятся опасными в отношении заражения дифтерией. </a:t>
            </a:r>
          </a:p>
          <a:p>
            <a:pPr algn="ctr"/>
            <a:endParaRPr lang="ru-RU" sz="1400" dirty="0"/>
          </a:p>
        </p:txBody>
      </p:sp>
      <p:sp>
        <p:nvSpPr>
          <p:cNvPr id="8" name="Прямоугольник 7"/>
          <p:cNvSpPr/>
          <p:nvPr/>
        </p:nvSpPr>
        <p:spPr>
          <a:xfrm>
            <a:off x="251520" y="3501008"/>
            <a:ext cx="8496944" cy="432048"/>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ru-RU" sz="1400" dirty="0"/>
          </a:p>
          <a:p>
            <a:pPr algn="ctr"/>
            <a:r>
              <a:rPr lang="ru-RU" sz="1400" dirty="0"/>
              <a:t>Наиболее частые осложнения при дифтерии - поражение (часто необратимые) нервной системы, сердца, почек, что может привести к летальному исходу.</a:t>
            </a:r>
          </a:p>
          <a:p>
            <a:pPr algn="ctr"/>
            <a:endParaRPr lang="ru-RU" sz="1400" dirty="0"/>
          </a:p>
        </p:txBody>
      </p:sp>
      <p:sp>
        <p:nvSpPr>
          <p:cNvPr id="10" name="Прямоугольник 9"/>
          <p:cNvSpPr/>
          <p:nvPr/>
        </p:nvSpPr>
        <p:spPr>
          <a:xfrm>
            <a:off x="755576" y="4077072"/>
            <a:ext cx="7416824" cy="432048"/>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sz="1400" dirty="0">
              <a:solidFill>
                <a:schemeClr val="accent3">
                  <a:lumMod val="75000"/>
                </a:schemeClr>
              </a:solidFill>
            </a:endParaRPr>
          </a:p>
          <a:p>
            <a:pPr algn="ctr"/>
            <a:r>
              <a:rPr lang="ru-RU" sz="1400" dirty="0">
                <a:solidFill>
                  <a:schemeClr val="accent3">
                    <a:lumMod val="75000"/>
                  </a:schemeClr>
                </a:solidFill>
              </a:rPr>
              <a:t>Профилактика дифтерии осуществляется путём специфической иммунизации (прививки).</a:t>
            </a:r>
          </a:p>
          <a:p>
            <a:pPr algn="ctr"/>
            <a:endParaRPr lang="ru-RU" sz="1400" dirty="0"/>
          </a:p>
        </p:txBody>
      </p:sp>
      <p:pic>
        <p:nvPicPr>
          <p:cNvPr id="7170" name="Picture 2" descr="C:\Users\УЗТО\Desktop\инфекция\difteriy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1868" y="4823071"/>
            <a:ext cx="3850322" cy="1671415"/>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7171" name="Picture 3" descr="C:\Users\УЗТО\Desktop\инфекция\прививка.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23694" y="4823071"/>
            <a:ext cx="2489299" cy="1659532"/>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7172" name="Picture 4" descr="C:\Users\УЗТО\Desktop\инфекция\дифтерия-1_300x22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11" y="4823071"/>
            <a:ext cx="2282997" cy="1681807"/>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02079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19672" y="116632"/>
            <a:ext cx="5400600" cy="923330"/>
          </a:xfrm>
          <a:prstGeom prst="rect">
            <a:avLst/>
          </a:prstGeom>
          <a:noFill/>
        </p:spPr>
        <p:txBody>
          <a:bodyPr wrap="square" rtlCol="0">
            <a:spAutoFit/>
          </a:bodyPr>
          <a:lstStyle/>
          <a:p>
            <a:pPr algn="ctr"/>
            <a:r>
              <a:rPr lang="ru-RU" b="1" dirty="0"/>
              <a:t>Пищевые отравления и меры их предупреждения.</a:t>
            </a:r>
            <a:endParaRPr lang="ru-RU" dirty="0"/>
          </a:p>
          <a:p>
            <a:endParaRPr lang="ru-RU" dirty="0"/>
          </a:p>
        </p:txBody>
      </p:sp>
      <p:sp>
        <p:nvSpPr>
          <p:cNvPr id="3" name="Прямоугольник 2"/>
          <p:cNvSpPr/>
          <p:nvPr/>
        </p:nvSpPr>
        <p:spPr>
          <a:xfrm>
            <a:off x="611560" y="836712"/>
            <a:ext cx="8280920" cy="64807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sz="1400" dirty="0"/>
          </a:p>
          <a:p>
            <a:pPr algn="ctr"/>
            <a:r>
              <a:rPr lang="ru-RU" sz="1600" dirty="0"/>
              <a:t>Пищевое отравление </a:t>
            </a:r>
            <a:r>
              <a:rPr lang="ru-RU" sz="1400" dirty="0"/>
              <a:t>- острое заболевание, возникающее в результате употребления пищи, массивно обсеменённой микроорганизмами и содержащей токсичные вещества, выделенные микробами. </a:t>
            </a:r>
          </a:p>
          <a:p>
            <a:pPr algn="ctr"/>
            <a:endParaRPr lang="ru-RU" sz="1400" dirty="0"/>
          </a:p>
        </p:txBody>
      </p:sp>
      <p:sp>
        <p:nvSpPr>
          <p:cNvPr id="4" name="Прямоугольник 3"/>
          <p:cNvSpPr/>
          <p:nvPr/>
        </p:nvSpPr>
        <p:spPr>
          <a:xfrm>
            <a:off x="611560" y="1628800"/>
            <a:ext cx="8280920" cy="43204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sz="1400" dirty="0"/>
          </a:p>
          <a:p>
            <a:pPr algn="ctr"/>
            <a:r>
              <a:rPr lang="ru-RU" sz="1400" dirty="0"/>
              <a:t>Микробы попадают в продукты через загрязнённые руки больных людей при несоблюдении правил пользования туалетом или расчёсывании гнойничковых поражений кожи. </a:t>
            </a:r>
          </a:p>
          <a:p>
            <a:pPr algn="ctr"/>
            <a:endParaRPr lang="ru-RU" sz="1400" dirty="0"/>
          </a:p>
        </p:txBody>
      </p:sp>
      <p:sp>
        <p:nvSpPr>
          <p:cNvPr id="5" name="Прямоугольник 4"/>
          <p:cNvSpPr/>
          <p:nvPr/>
        </p:nvSpPr>
        <p:spPr>
          <a:xfrm>
            <a:off x="611560" y="2204864"/>
            <a:ext cx="8280920" cy="36004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sz="1400" dirty="0"/>
          </a:p>
          <a:p>
            <a:pPr algn="ctr"/>
            <a:r>
              <a:rPr lang="ru-RU" sz="1400" dirty="0"/>
              <a:t>Основными причинами микробного загрязнения пищевых продуктов и готовых блюд являются:</a:t>
            </a:r>
          </a:p>
          <a:p>
            <a:pPr algn="ctr"/>
            <a:endParaRPr lang="ru-RU" sz="1400" dirty="0"/>
          </a:p>
        </p:txBody>
      </p:sp>
      <p:sp>
        <p:nvSpPr>
          <p:cNvPr id="6" name="Прямоугольник 5"/>
          <p:cNvSpPr/>
          <p:nvPr/>
        </p:nvSpPr>
        <p:spPr>
          <a:xfrm>
            <a:off x="611560" y="2780928"/>
            <a:ext cx="2160240" cy="57606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1400" dirty="0"/>
              <a:t>недостаточная тепловая обработка продуктов</a:t>
            </a:r>
          </a:p>
        </p:txBody>
      </p:sp>
      <p:sp>
        <p:nvSpPr>
          <p:cNvPr id="7" name="Прямоугольник 6"/>
          <p:cNvSpPr/>
          <p:nvPr/>
        </p:nvSpPr>
        <p:spPr>
          <a:xfrm>
            <a:off x="2987824" y="2780928"/>
            <a:ext cx="2952328" cy="57606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400" dirty="0"/>
              <a:t>нарушение температуры и сроков хранения продуктов</a:t>
            </a:r>
          </a:p>
        </p:txBody>
      </p:sp>
      <p:sp>
        <p:nvSpPr>
          <p:cNvPr id="8" name="Прямоугольник 7"/>
          <p:cNvSpPr/>
          <p:nvPr/>
        </p:nvSpPr>
        <p:spPr>
          <a:xfrm>
            <a:off x="6156176" y="2780928"/>
            <a:ext cx="2736304" cy="57606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sz="1400" dirty="0"/>
          </a:p>
          <a:p>
            <a:pPr algn="ctr"/>
            <a:r>
              <a:rPr lang="ru-RU" sz="1400" dirty="0"/>
              <a:t>совместная транспортировка, хранение, обработка и отпуск готовых и сырых продуктов</a:t>
            </a:r>
          </a:p>
          <a:p>
            <a:pPr algn="ctr"/>
            <a:endParaRPr lang="ru-RU" sz="1400" dirty="0"/>
          </a:p>
        </p:txBody>
      </p:sp>
      <p:sp>
        <p:nvSpPr>
          <p:cNvPr id="9" name="Прямоугольник 8"/>
          <p:cNvSpPr/>
          <p:nvPr/>
        </p:nvSpPr>
        <p:spPr>
          <a:xfrm>
            <a:off x="611560" y="3501008"/>
            <a:ext cx="3708412" cy="792088"/>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sz="1400" dirty="0"/>
          </a:p>
          <a:p>
            <a:pPr algn="ctr"/>
            <a:r>
              <a:rPr lang="ru-RU" sz="1400" dirty="0"/>
              <a:t>нарушение правил личной и общественной гигиены лицами, занятыми переработкой и реализацией пищевых продуктов</a:t>
            </a:r>
          </a:p>
          <a:p>
            <a:pPr algn="ctr"/>
            <a:endParaRPr lang="ru-RU" sz="1400" dirty="0"/>
          </a:p>
        </p:txBody>
      </p:sp>
      <p:sp>
        <p:nvSpPr>
          <p:cNvPr id="10" name="Прямоугольник 9"/>
          <p:cNvSpPr/>
          <p:nvPr/>
        </p:nvSpPr>
        <p:spPr>
          <a:xfrm>
            <a:off x="4644008" y="3501008"/>
            <a:ext cx="3816424" cy="792088"/>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ru-RU" sz="1400" dirty="0"/>
              <a:t>неправильное хранение пищевого сырья</a:t>
            </a:r>
          </a:p>
        </p:txBody>
      </p:sp>
      <p:pic>
        <p:nvPicPr>
          <p:cNvPr id="8194" name="Picture 2" descr="C:\Users\УЗТО\Desktop\инфекция\52a3017cf69f96cec6fd1f86fe2b0fc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878" y="4297580"/>
            <a:ext cx="3029442" cy="2011739"/>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8195" name="Picture 3" descr="C:\Users\УЗТО\Desktop\инфекция\800x600_669137356686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0020" y="4297581"/>
            <a:ext cx="3032021" cy="2118687"/>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8196" name="Picture 4" descr="C:\Users\УЗТО\Desktop\инфекция\5335c1700_165x12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50933" y="4668363"/>
            <a:ext cx="1571625"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814456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Главная">
  <a:themeElements>
    <a:clrScheme name="Главная">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Главная">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лавная">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Essential</Template>
  <TotalTime>260</TotalTime>
  <Words>3904</Words>
  <Application>Microsoft Office PowerPoint</Application>
  <PresentationFormat>On-screen Show (4:3)</PresentationFormat>
  <Paragraphs>309</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Главная</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УЗТО</dc:creator>
  <cp:lastModifiedBy>УЗТО</cp:lastModifiedBy>
  <cp:revision>30</cp:revision>
  <dcterms:created xsi:type="dcterms:W3CDTF">2016-07-11T10:35:31Z</dcterms:created>
  <dcterms:modified xsi:type="dcterms:W3CDTF">2018-02-21T06:11:35Z</dcterms:modified>
</cp:coreProperties>
</file>